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86" r:id="rId9"/>
    <p:sldId id="264" r:id="rId10"/>
    <p:sldId id="265" r:id="rId11"/>
    <p:sldId id="266" r:id="rId12"/>
    <p:sldId id="28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 autoAdjust="0"/>
    <p:restoredTop sz="88931" autoAdjust="0"/>
  </p:normalViewPr>
  <p:slideViewPr>
    <p:cSldViewPr snapToGrid="0" snapToObjects="1">
      <p:cViewPr varScale="1">
        <p:scale>
          <a:sx n="53" d="100"/>
          <a:sy n="53" d="100"/>
        </p:scale>
        <p:origin x="12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76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es-es/think/topics/cloud-computi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551B-D209-76E5-0C02-38DB541B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6F64A-33A4-9845-6540-D016E9081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4EDC0F-896D-56A6-1098-497BB1EF4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4A22B-7DFE-8D2C-1620-F45D51051F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0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hlinkClick r:id="rId3"/>
              </a:rPr>
              <a:t>¿Qué es el </a:t>
            </a:r>
            <a:r>
              <a:rPr lang="es-ES" dirty="0" err="1">
                <a:hlinkClick r:id="rId3"/>
              </a:rPr>
              <a:t>cloud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computing</a:t>
            </a:r>
            <a:r>
              <a:rPr lang="es-ES" dirty="0">
                <a:hlinkClick r:id="rId3"/>
              </a:rPr>
              <a:t>? | IBM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Autoservicio bajo demanda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usuarios pueden aprovisionar automáticamente los recursos informáticos (como tiempo de servidor, almacenamiento o red) a través de una interfaz sencilla, sin necesidad de interactuar con un proveedor de servicios humano.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Amplio acceso a la red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servicios en la nube están disponibles a través de la red (Internet) y se puede acceder a ellos desde una variedad de dispositivos (como teléfonos móviles, tabletas, ordenadores portátiles y estaciones de trabajo) utilizando mecanismos estándar.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Agrupación de recursos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recursos de los proveedores de servicios en la nube se agrupan y se asignan dinámicamente a múltiples consumidores con un modelo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multiarrendatario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 que permite el aprovechamiento de las economías de escala y la reasignación de recursos según la demanda.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 medido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uso de los recursos de la nube se controla, mide y comunica de forma transparente. Esto permite un pago basado en el uso (pago por lo que se utiliza o reserva), lo que optimiza y gestiona los recursos.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Rápida elasticidad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recursos de la nube pueden ser aprovisionados y liberados rápidamente y de forma elástica, escalando para satisfacer la demanda. Para el usuario, esta capacidad puede parecer "ilimitada", permitiéndole obtener la cantidad de recursos necesarios en cualquier momento.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B439D-BAA5-2FA7-9337-B1596E025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D88CB-59F2-A29A-6DF0-70005B6A5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309A9-B8A3-2298-CAF8-FBADB5D14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Características principales</a:t>
            </a:r>
          </a:p>
          <a:p>
            <a:r>
              <a:rPr lang="es-ES" b="1" dirty="0"/>
              <a:t>Tolerancia a fallos (</a:t>
            </a:r>
            <a:r>
              <a:rPr lang="es-ES" b="1" dirty="0" err="1"/>
              <a:t>Fault</a:t>
            </a:r>
            <a:r>
              <a:rPr lang="es-ES" b="1" dirty="0"/>
              <a:t> </a:t>
            </a:r>
            <a:r>
              <a:rPr lang="es-ES" b="1" dirty="0" err="1"/>
              <a:t>Tolerance</a:t>
            </a:r>
            <a:r>
              <a:rPr lang="es-ES" b="1" dirty="0"/>
              <a:t>)</a:t>
            </a:r>
            <a:endParaRPr lang="es-ES" dirty="0"/>
          </a:p>
          <a:p>
            <a:pPr lvl="1"/>
            <a:r>
              <a:rPr lang="es-ES" dirty="0"/>
              <a:t>Si un servidor, nodo o instancia falla, el sistema puede seguir funcionando automáticamente gracias a réplicas y mecanismos de </a:t>
            </a:r>
            <a:r>
              <a:rPr lang="es-ES" dirty="0" err="1"/>
              <a:t>failover</a:t>
            </a:r>
            <a:r>
              <a:rPr lang="es-ES" dirty="0"/>
              <a:t>.</a:t>
            </a:r>
          </a:p>
          <a:p>
            <a:r>
              <a:rPr lang="es-ES" b="1" dirty="0"/>
              <a:t>Redundancia</a:t>
            </a:r>
            <a:endParaRPr lang="es-ES" dirty="0"/>
          </a:p>
          <a:p>
            <a:pPr lvl="1"/>
            <a:r>
              <a:rPr lang="es-ES" dirty="0"/>
              <a:t>Servicios desplegados en múltiples zonas de disponibilidad (AZ) o regiones.</a:t>
            </a:r>
          </a:p>
          <a:p>
            <a:pPr lvl="1"/>
            <a:r>
              <a:rPr lang="es-ES" dirty="0"/>
              <a:t>Ejemplo: bases de datos replicadas en diferentes </a:t>
            </a:r>
            <a:r>
              <a:rPr lang="es-ES" dirty="0" err="1"/>
              <a:t>datacenters</a:t>
            </a:r>
            <a:r>
              <a:rPr lang="es-ES" dirty="0"/>
              <a:t>.</a:t>
            </a:r>
          </a:p>
          <a:p>
            <a:r>
              <a:rPr lang="es-ES" b="1" dirty="0"/>
              <a:t>Recuperación automática</a:t>
            </a:r>
            <a:endParaRPr lang="es-ES" dirty="0"/>
          </a:p>
          <a:p>
            <a:pPr lvl="1"/>
            <a:r>
              <a:rPr lang="es-ES" dirty="0"/>
              <a:t>Monitorización constante y </a:t>
            </a:r>
            <a:r>
              <a:rPr lang="es-ES" i="1" dirty="0" err="1"/>
              <a:t>self-healing</a:t>
            </a:r>
            <a:r>
              <a:rPr lang="es-ES" dirty="0"/>
              <a:t>: si una instancia se cae, otra se levanta automáticamente (ej. Auto </a:t>
            </a:r>
            <a:r>
              <a:rPr lang="es-ES" dirty="0" err="1"/>
              <a:t>Scaling</a:t>
            </a:r>
            <a:r>
              <a:rPr lang="es-ES" dirty="0"/>
              <a:t> en AWS).</a:t>
            </a:r>
          </a:p>
          <a:p>
            <a:r>
              <a:rPr lang="es-ES" b="1" dirty="0"/>
              <a:t>Elasticidad vinculada a resiliencia</a:t>
            </a:r>
            <a:endParaRPr lang="es-ES" dirty="0"/>
          </a:p>
          <a:p>
            <a:pPr lvl="1"/>
            <a:r>
              <a:rPr lang="es-ES" dirty="0"/>
              <a:t>El escalado dinámico no solo atiende a la demanda, también ayuda a absorber fallos de capacidad.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E6628-AF72-C8EC-2FD1-823183990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9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18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Computing para Inteligencia Artificial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49554"/>
            <a:ext cx="750510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Sesión 1: La Sinergia Fundamental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9566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Departamento de Tecnología Informática y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Computación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55747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Grado en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Ingeniería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Inteligencia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2025-2026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5531" y="707350"/>
            <a:ext cx="7805738" cy="1194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Modelo de Responsabilidad Compartida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5531" y="2188726"/>
            <a:ext cx="7805738" cy="917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seguridad y la gestión en la nube son una responsabilidad compartida entre el proveedor y el cliente. La pregunta clave es siempre: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"¿Quién es responsable de qué?"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155532" y="3512463"/>
            <a:ext cx="3860140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Proveedor (AWS, Azure, GCP)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186692" y="4181699"/>
            <a:ext cx="366962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responsable de la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seguridad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nube.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61525" y="4982157"/>
            <a:ext cx="366962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Infraestructura física (seguridad de los datacenters)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61525" y="5660813"/>
            <a:ext cx="3669625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 troncal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61525" y="6033598"/>
            <a:ext cx="3669625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61525" y="6406383"/>
            <a:ext cx="3669625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Hipervisor de virtualización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299263" y="3512463"/>
            <a:ext cx="286773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Cliente (Tú)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0205257" y="4181699"/>
            <a:ext cx="366962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responsable de la seguridad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nube.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205257" y="4965488"/>
            <a:ext cx="3669625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Tus datos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205257" y="5338272"/>
            <a:ext cx="3669625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Configuración del sistema operativo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205257" y="5711057"/>
            <a:ext cx="3669625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de usuarios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205257" y="6083842"/>
            <a:ext cx="366962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Configuración de firewalls (Grupos de Seguridad)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061525" y="7336022"/>
            <a:ext cx="780573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línea de responsabilidad cambia según el modelo de servicio (IaaS, PaaS, SaaS).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621" y="462439"/>
            <a:ext cx="654212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</a:t>
            </a: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32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Aprovisionamiento</a:t>
            </a: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32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Servicios</a:t>
            </a: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Cloud</a:t>
            </a:r>
            <a:endParaRPr lang="en-US" sz="3250" dirty="0"/>
          </a:p>
        </p:txBody>
      </p:sp>
      <p:pic>
        <p:nvPicPr>
          <p:cNvPr id="3074" name="Picture 2" descr="ejemplos de saas paas iaas">
            <a:extLst>
              <a:ext uri="{FF2B5EF4-FFF2-40B4-BE49-F238E27FC236}">
                <a16:creationId xmlns:a16="http://schemas.microsoft.com/office/drawing/2014/main" id="{3BC9D197-B696-B906-838C-F403FF12A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21" y="1465603"/>
            <a:ext cx="8712912" cy="490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14">
            <a:extLst>
              <a:ext uri="{FF2B5EF4-FFF2-40B4-BE49-F238E27FC236}">
                <a16:creationId xmlns:a16="http://schemas.microsoft.com/office/drawing/2014/main" id="{83409017-8A87-0D15-3834-3EF664DC681A}"/>
              </a:ext>
            </a:extLst>
          </p:cNvPr>
          <p:cNvSpPr/>
          <p:nvPr/>
        </p:nvSpPr>
        <p:spPr>
          <a:xfrm>
            <a:off x="1128043" y="6417572"/>
            <a:ext cx="367213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Fuente: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Nanobytes</a:t>
            </a:r>
            <a:endParaRPr lang="en-US" sz="1600" dirty="0"/>
          </a:p>
        </p:txBody>
      </p:sp>
      <p:sp>
        <p:nvSpPr>
          <p:cNvPr id="26" name="Text 14">
            <a:extLst>
              <a:ext uri="{FF2B5EF4-FFF2-40B4-BE49-F238E27FC236}">
                <a16:creationId xmlns:a16="http://schemas.microsoft.com/office/drawing/2014/main" id="{A11E408F-CA18-428A-433D-BC5A583A8DE5}"/>
              </a:ext>
            </a:extLst>
          </p:cNvPr>
          <p:cNvSpPr/>
          <p:nvPr/>
        </p:nvSpPr>
        <p:spPr>
          <a:xfrm>
            <a:off x="9655322" y="1618436"/>
            <a:ext cx="367213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As a Service</a:t>
            </a:r>
            <a:endParaRPr lang="en-US" sz="3200" dirty="0"/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B0418E6B-7D64-167E-9325-49104C7DD818}"/>
              </a:ext>
            </a:extLst>
          </p:cNvPr>
          <p:cNvSpPr/>
          <p:nvPr/>
        </p:nvSpPr>
        <p:spPr>
          <a:xfrm>
            <a:off x="9655322" y="3524148"/>
            <a:ext cx="367213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As a Service</a:t>
            </a:r>
            <a:endParaRPr lang="en-US" sz="3200" dirty="0"/>
          </a:p>
        </p:txBody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99AA42BC-47DD-F47B-E4DA-085573580200}"/>
              </a:ext>
            </a:extLst>
          </p:cNvPr>
          <p:cNvSpPr/>
          <p:nvPr/>
        </p:nvSpPr>
        <p:spPr>
          <a:xfrm>
            <a:off x="9655322" y="5370039"/>
            <a:ext cx="3672133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Infrastructure As a Service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0D705-586A-C24B-5FD9-49AE3F05F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4649638-11F9-7966-9DDC-75B71327699C}"/>
              </a:ext>
            </a:extLst>
          </p:cNvPr>
          <p:cNvSpPr/>
          <p:nvPr/>
        </p:nvSpPr>
        <p:spPr>
          <a:xfrm>
            <a:off x="586621" y="462439"/>
            <a:ext cx="654212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IaaS: Infrastructure as a Service</a:t>
            </a:r>
            <a:endParaRPr lang="en-US" sz="4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0FC3E1F-FC07-2E53-59B3-A2A93977AFF8}"/>
              </a:ext>
            </a:extLst>
          </p:cNvPr>
          <p:cNvSpPr/>
          <p:nvPr/>
        </p:nvSpPr>
        <p:spPr>
          <a:xfrm>
            <a:off x="586621" y="1237655"/>
            <a:ext cx="251448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Definición</a:t>
            </a:r>
            <a:endParaRPr lang="en-US" sz="28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E0A04ED-AE0C-00C6-06BC-DBEAC02D9D70}"/>
              </a:ext>
            </a:extLst>
          </p:cNvPr>
          <p:cNvSpPr/>
          <p:nvPr/>
        </p:nvSpPr>
        <p:spPr>
          <a:xfrm>
            <a:off x="586621" y="1803321"/>
            <a:ext cx="1345715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bloques de construcción fundamentales. Te da el máximo control y flexibilidad, similar a la infraestructura on-premise.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Alquilas el hardware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EB6D74B-F325-655D-A490-4F3D5BB3CB40}"/>
              </a:ext>
            </a:extLst>
          </p:cNvPr>
          <p:cNvSpPr/>
          <p:nvPr/>
        </p:nvSpPr>
        <p:spPr>
          <a:xfrm>
            <a:off x="586621" y="2427446"/>
            <a:ext cx="251448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Componentes</a:t>
            </a:r>
            <a:endParaRPr lang="en-US" sz="28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EE452A54-26DD-AC3F-4054-4825178CF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1" y="2930247"/>
            <a:ext cx="418981" cy="418981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CBC54CF6-5369-6B3D-CF83-7E9CA67E4A50}"/>
              </a:ext>
            </a:extLst>
          </p:cNvPr>
          <p:cNvSpPr/>
          <p:nvPr/>
        </p:nvSpPr>
        <p:spPr>
          <a:xfrm>
            <a:off x="586621" y="3558659"/>
            <a:ext cx="209538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Cómputo</a:t>
            </a:r>
            <a:endParaRPr lang="en-US" sz="24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BF064DB-698C-3D62-A487-3A2146AB58A9}"/>
              </a:ext>
            </a:extLst>
          </p:cNvPr>
          <p:cNvSpPr/>
          <p:nvPr/>
        </p:nvSpPr>
        <p:spPr>
          <a:xfrm>
            <a:off x="586621" y="3988117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Máquinas Virtuales (VMs) donde ejecutas tus aplicaciones y servicios.</a:t>
            </a:r>
            <a:endParaRPr lang="en-US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E3CF5D29-29EB-0BB0-4B13-F99D553F8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1" y="4591407"/>
            <a:ext cx="418981" cy="418981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D76A69A4-298E-4031-67ED-AF6C97EA1230}"/>
              </a:ext>
            </a:extLst>
          </p:cNvPr>
          <p:cNvSpPr/>
          <p:nvPr/>
        </p:nvSpPr>
        <p:spPr>
          <a:xfrm>
            <a:off x="586621" y="5219819"/>
            <a:ext cx="209538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Almacenamiento</a:t>
            </a:r>
            <a:endParaRPr lang="en-US" sz="24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46263FFB-66EA-39BF-D587-85EED8D4DEC6}"/>
              </a:ext>
            </a:extLst>
          </p:cNvPr>
          <p:cNvSpPr/>
          <p:nvPr/>
        </p:nvSpPr>
        <p:spPr>
          <a:xfrm>
            <a:off x="586621" y="5649278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Almacenamiento en bloque (discos virtuales) y de objetos para tus datos.</a:t>
            </a:r>
            <a:endParaRPr lang="en-US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B6203F82-FACA-1533-66C7-2F4ABA136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21" y="6252567"/>
            <a:ext cx="418981" cy="418981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75059CA8-A553-61B8-B2CE-7C96FF93BB6A}"/>
              </a:ext>
            </a:extLst>
          </p:cNvPr>
          <p:cNvSpPr/>
          <p:nvPr/>
        </p:nvSpPr>
        <p:spPr>
          <a:xfrm>
            <a:off x="586621" y="6880979"/>
            <a:ext cx="209538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Redes</a:t>
            </a:r>
            <a:endParaRPr lang="en-US" sz="24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29DBB777-E9E2-FB25-1BE2-78C7C20A98C0}"/>
              </a:ext>
            </a:extLst>
          </p:cNvPr>
          <p:cNvSpPr/>
          <p:nvPr/>
        </p:nvSpPr>
        <p:spPr>
          <a:xfrm>
            <a:off x="586621" y="7310438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 privadas virtuales, balanceadores de carga, firewalls.</a:t>
            </a:r>
            <a:endParaRPr lang="en-US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49F9DB17-0918-4A29-2CAE-671BE737292E}"/>
              </a:ext>
            </a:extLst>
          </p:cNvPr>
          <p:cNvSpPr/>
          <p:nvPr/>
        </p:nvSpPr>
        <p:spPr>
          <a:xfrm>
            <a:off x="7527250" y="2427446"/>
            <a:ext cx="2514481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 Responsabilidad</a:t>
            </a:r>
            <a:endParaRPr lang="en-US" sz="280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A2089671-BF68-818B-767A-63037D54B417}"/>
              </a:ext>
            </a:extLst>
          </p:cNvPr>
          <p:cNvSpPr/>
          <p:nvPr/>
        </p:nvSpPr>
        <p:spPr>
          <a:xfrm>
            <a:off x="7527250" y="2909292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Eres responsable de instalar y gestionar:</a:t>
            </a:r>
            <a:endParaRPr lang="en-US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CC251BD4-A8E5-FA50-21D3-936EBF7D7F2D}"/>
              </a:ext>
            </a:extLst>
          </p:cNvPr>
          <p:cNvSpPr/>
          <p:nvPr/>
        </p:nvSpPr>
        <p:spPr>
          <a:xfrm>
            <a:off x="7527250" y="3328273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Operativo</a:t>
            </a:r>
            <a:endParaRPr lang="en-US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574E3CB6-650A-98CC-9F9F-3DA4039DE100}"/>
              </a:ext>
            </a:extLst>
          </p:cNvPr>
          <p:cNvSpPr/>
          <p:nvPr/>
        </p:nvSpPr>
        <p:spPr>
          <a:xfrm>
            <a:off x="7527250" y="3654981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Middleware</a:t>
            </a:r>
            <a:endParaRPr lang="en-US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A529BFCF-461D-5831-5EEF-A5FEC8733C7B}"/>
              </a:ext>
            </a:extLst>
          </p:cNvPr>
          <p:cNvSpPr/>
          <p:nvPr/>
        </p:nvSpPr>
        <p:spPr>
          <a:xfrm>
            <a:off x="7527250" y="3981688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Runtime (ej. Python, Java)</a:t>
            </a:r>
            <a:endParaRPr lang="en-US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C09B6846-1C05-F9A0-2A26-9BDE5C3C9EAE}"/>
              </a:ext>
            </a:extLst>
          </p:cNvPr>
          <p:cNvSpPr/>
          <p:nvPr/>
        </p:nvSpPr>
        <p:spPr>
          <a:xfrm>
            <a:off x="7527250" y="4308396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Librerías</a:t>
            </a:r>
            <a:endParaRPr lang="en-US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2D926B70-15D3-2888-9F53-BC40434B53D6}"/>
              </a:ext>
            </a:extLst>
          </p:cNvPr>
          <p:cNvSpPr/>
          <p:nvPr/>
        </p:nvSpPr>
        <p:spPr>
          <a:xfrm>
            <a:off x="7527250" y="4635103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código</a:t>
            </a:r>
            <a:endParaRPr lang="en-US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2191D05A-24C9-0DF5-E9E8-2F99FCAE265B}"/>
              </a:ext>
            </a:extLst>
          </p:cNvPr>
          <p:cNvSpPr/>
          <p:nvPr/>
        </p:nvSpPr>
        <p:spPr>
          <a:xfrm>
            <a:off x="7527250" y="4961811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Tus datos</a:t>
            </a:r>
            <a:endParaRPr lang="en-US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594E2156-6988-9D91-9BD4-9806A5C0C20E}"/>
              </a:ext>
            </a:extLst>
          </p:cNvPr>
          <p:cNvSpPr/>
          <p:nvPr/>
        </p:nvSpPr>
        <p:spPr>
          <a:xfrm>
            <a:off x="7527250" y="5397460"/>
            <a:ext cx="209538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Ideal para:</a:t>
            </a:r>
            <a:endParaRPr lang="en-US" sz="2400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5BED7AEA-E869-6503-B77D-9E95589DDA94}"/>
              </a:ext>
            </a:extLst>
          </p:cNvPr>
          <p:cNvSpPr/>
          <p:nvPr/>
        </p:nvSpPr>
        <p:spPr>
          <a:xfrm>
            <a:off x="7527250" y="5826919"/>
            <a:ext cx="65241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Migraciones "lift-and-shift", aplicaciones que requieren control granular, cargas de trabajo con software muy específico o licencias complejas.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8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151" y="527804"/>
            <a:ext cx="7800499" cy="1199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IaaS en la Práctica: Los Nombres a Conocer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8151" y="2015133"/>
            <a:ext cx="7800499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conceptos son los mismos en todos los proveedores, solo cambian los nombres comerciales.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158151" y="2845118"/>
            <a:ext cx="3804285" cy="2639616"/>
          </a:xfrm>
          <a:prstGeom prst="roundRect">
            <a:avLst>
              <a:gd name="adj" fmla="val 30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 sz="2000"/>
          </a:p>
        </p:txBody>
      </p:sp>
      <p:sp>
        <p:nvSpPr>
          <p:cNvPr id="6" name="Text 3"/>
          <p:cNvSpPr/>
          <p:nvPr/>
        </p:nvSpPr>
        <p:spPr>
          <a:xfrm>
            <a:off x="6357699" y="3044666"/>
            <a:ext cx="287905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357699" y="3519607"/>
            <a:ext cx="3405187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Cómputo: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Amazon EC2 (Elastic Compute Cloud)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57699" y="4248864"/>
            <a:ext cx="3405187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Almacenamiento en Bloque: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EBS (Elastic Block Store)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57699" y="4978122"/>
            <a:ext cx="340518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VPC (Virtual Private Cloud)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154364" y="2845118"/>
            <a:ext cx="3804285" cy="2639616"/>
          </a:xfrm>
          <a:prstGeom prst="roundRect">
            <a:avLst>
              <a:gd name="adj" fmla="val 30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 sz="2000"/>
          </a:p>
        </p:txBody>
      </p:sp>
      <p:sp>
        <p:nvSpPr>
          <p:cNvPr id="11" name="Text 8"/>
          <p:cNvSpPr/>
          <p:nvPr/>
        </p:nvSpPr>
        <p:spPr>
          <a:xfrm>
            <a:off x="10353913" y="3044666"/>
            <a:ext cx="287905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353913" y="3519607"/>
            <a:ext cx="340518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Cómputo: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Azure Virtual Machines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53913" y="3941802"/>
            <a:ext cx="3405187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Almacenamiento en Bloque: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Azure Disk Storage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353913" y="4671060"/>
            <a:ext cx="340518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Azure Virtual Network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58151" y="5676662"/>
            <a:ext cx="7800499" cy="2025491"/>
          </a:xfrm>
          <a:prstGeom prst="roundRect">
            <a:avLst>
              <a:gd name="adj" fmla="val 398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 sz="2000"/>
          </a:p>
        </p:txBody>
      </p:sp>
      <p:sp>
        <p:nvSpPr>
          <p:cNvPr id="16" name="Text 13"/>
          <p:cNvSpPr/>
          <p:nvPr/>
        </p:nvSpPr>
        <p:spPr>
          <a:xfrm>
            <a:off x="6357699" y="5876211"/>
            <a:ext cx="287905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Cloud (GCP)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6357699" y="6351151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Cómputo: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Compute Engine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357699" y="6773347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Almacenamiento en Bloque: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Persistent Disk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57699" y="7195542"/>
            <a:ext cx="740140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VPC Network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7915" y="838557"/>
            <a:ext cx="6584394" cy="61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PaaS: Platform as a Service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7915" y="1949887"/>
            <a:ext cx="2963585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Definición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177915" y="2517815"/>
            <a:ext cx="3639503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Abstrae la infraestructura. El proveedor gestiona el hardware y el sistema operativo. Tú solo te preocupas de tu código y tus datos.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474262" y="4003953"/>
            <a:ext cx="3343156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"No te preocupes por los servidores, solo sube tu código."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77915" y="4003953"/>
            <a:ext cx="22860" cy="631984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6177915" y="4858107"/>
            <a:ext cx="2963585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 Responsabilidad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177915" y="5426035"/>
            <a:ext cx="3639503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Gestionas tu aplicación y tus datos. El proveedor se encarga de los parches del SO, el escalado de la infraestructura, etc.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07003" y="1949887"/>
            <a:ext cx="2963585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Tipos de PaaS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307003" y="2517815"/>
            <a:ext cx="363950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aPaaS (Application PaaS):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desplegar aplicaciones completas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7003" y="3218855"/>
            <a:ext cx="3639503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dbPaaS (Database PaaS):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Bases de datos gestionadas (ej. Amazon RDS)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07003" y="4235887"/>
            <a:ext cx="3639503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FaaS (Functions as a Service / Serverless):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Funciones individuales (ej. AWS Lambda)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7003" y="5381387"/>
            <a:ext cx="2963585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Ideal para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307003" y="5949315"/>
            <a:ext cx="3639503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Desarrolladores que quieren ser productivos rápidamente, desarrollo de APIs, aplicaciones web estándar, microservicios.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627" y="496253"/>
            <a:ext cx="7880747" cy="1127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PaaS en la Práctica: Despliegue Simplificado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1627" y="1894880"/>
            <a:ext cx="7880747" cy="2404943"/>
          </a:xfrm>
          <a:prstGeom prst="roundRect">
            <a:avLst>
              <a:gd name="adj" fmla="val 315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 sz="2400"/>
          </a:p>
        </p:txBody>
      </p:sp>
      <p:sp>
        <p:nvSpPr>
          <p:cNvPr id="5" name="Shape 2"/>
          <p:cNvSpPr/>
          <p:nvPr/>
        </p:nvSpPr>
        <p:spPr>
          <a:xfrm>
            <a:off x="654487" y="1917740"/>
            <a:ext cx="721876" cy="2359223"/>
          </a:xfrm>
          <a:prstGeom prst="roundRect">
            <a:avLst>
              <a:gd name="adj" fmla="val 6701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s-ES" sz="24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928104"/>
            <a:ext cx="270629" cy="3383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56742" y="2098119"/>
            <a:ext cx="2707243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556742" y="2544723"/>
            <a:ext cx="6932771" cy="86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aPaaS: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AWS Elastic Beanstalk. Subes tu código (Java, Node.js, Python, etc.) y él se encarga de provisionar el balanceador, las instancias EC2, el auto-scaling, etc.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1556742" y="3519130"/>
            <a:ext cx="6932771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dbPaaS: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Amazon RDS (Relational Database Service). Una base de datos MySQL, PostgreSQL, etc., totalmente gestionada.</a:t>
            </a: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631627" y="4480203"/>
            <a:ext cx="7880747" cy="1538764"/>
          </a:xfrm>
          <a:prstGeom prst="roundRect">
            <a:avLst>
              <a:gd name="adj" fmla="val 492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 sz="2400"/>
          </a:p>
        </p:txBody>
      </p:sp>
      <p:sp>
        <p:nvSpPr>
          <p:cNvPr id="11" name="Shape 7"/>
          <p:cNvSpPr/>
          <p:nvPr/>
        </p:nvSpPr>
        <p:spPr>
          <a:xfrm>
            <a:off x="654487" y="4503063"/>
            <a:ext cx="721876" cy="1493044"/>
          </a:xfrm>
          <a:prstGeom prst="roundRect">
            <a:avLst>
              <a:gd name="adj" fmla="val 6701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s-ES" sz="24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5080397"/>
            <a:ext cx="270629" cy="3383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56742" y="4683443"/>
            <a:ext cx="2707243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</a:t>
            </a:r>
            <a:endParaRPr lang="en-US" sz="2800" dirty="0"/>
          </a:p>
        </p:txBody>
      </p:sp>
      <p:sp>
        <p:nvSpPr>
          <p:cNvPr id="14" name="Text 9"/>
          <p:cNvSpPr/>
          <p:nvPr/>
        </p:nvSpPr>
        <p:spPr>
          <a:xfrm>
            <a:off x="1556742" y="5130046"/>
            <a:ext cx="693277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aPaaS: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Azure App Service.</a:t>
            </a:r>
            <a:endParaRPr lang="en-US" dirty="0"/>
          </a:p>
        </p:txBody>
      </p:sp>
      <p:sp>
        <p:nvSpPr>
          <p:cNvPr id="15" name="Text 10"/>
          <p:cNvSpPr/>
          <p:nvPr/>
        </p:nvSpPr>
        <p:spPr>
          <a:xfrm>
            <a:off x="1556742" y="5527000"/>
            <a:ext cx="693277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dbPaaS: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Azure SQL Database.</a:t>
            </a:r>
            <a:endParaRPr lang="en-US" dirty="0"/>
          </a:p>
        </p:txBody>
      </p:sp>
      <p:sp>
        <p:nvSpPr>
          <p:cNvPr id="16" name="Shape 11"/>
          <p:cNvSpPr/>
          <p:nvPr/>
        </p:nvSpPr>
        <p:spPr>
          <a:xfrm>
            <a:off x="631627" y="6199346"/>
            <a:ext cx="7880747" cy="1538764"/>
          </a:xfrm>
          <a:prstGeom prst="roundRect">
            <a:avLst>
              <a:gd name="adj" fmla="val 492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 sz="2400"/>
          </a:p>
        </p:txBody>
      </p:sp>
      <p:sp>
        <p:nvSpPr>
          <p:cNvPr id="17" name="Shape 12"/>
          <p:cNvSpPr/>
          <p:nvPr/>
        </p:nvSpPr>
        <p:spPr>
          <a:xfrm>
            <a:off x="654487" y="6222206"/>
            <a:ext cx="721876" cy="1493044"/>
          </a:xfrm>
          <a:prstGeom prst="roundRect">
            <a:avLst>
              <a:gd name="adj" fmla="val 6701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s-ES" sz="240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6799540"/>
            <a:ext cx="270629" cy="33837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556742" y="6402586"/>
            <a:ext cx="2707243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GCP</a:t>
            </a:r>
            <a:endParaRPr lang="en-US" sz="2800" dirty="0"/>
          </a:p>
        </p:txBody>
      </p:sp>
      <p:sp>
        <p:nvSpPr>
          <p:cNvPr id="20" name="Text 14"/>
          <p:cNvSpPr/>
          <p:nvPr/>
        </p:nvSpPr>
        <p:spPr>
          <a:xfrm>
            <a:off x="1556742" y="6849189"/>
            <a:ext cx="693277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aPaaS: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Google App Engine.</a:t>
            </a:r>
            <a:endParaRPr lang="en-US" dirty="0"/>
          </a:p>
        </p:txBody>
      </p:sp>
      <p:sp>
        <p:nvSpPr>
          <p:cNvPr id="21" name="Text 15"/>
          <p:cNvSpPr/>
          <p:nvPr/>
        </p:nvSpPr>
        <p:spPr>
          <a:xfrm>
            <a:off x="1556742" y="7246144"/>
            <a:ext cx="693277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dbPaaS: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Cloud SQL.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195" y="613886"/>
            <a:ext cx="5886807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SaaS: Software as a Service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5195" y="1413510"/>
            <a:ext cx="25938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Definición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05195" y="1997035"/>
            <a:ext cx="1342001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producto de software completo, listo para usar, al que accedes normalmente a través de un navegador web o una API. El modelo de consumo por excelencia.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64513" y="2662476"/>
            <a:ext cx="1316069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"No construyas, consume."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05195" y="2468047"/>
            <a:ext cx="22860" cy="66544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 sz="2400"/>
          </a:p>
        </p:txBody>
      </p:sp>
      <p:sp>
        <p:nvSpPr>
          <p:cNvPr id="7" name="Text 5"/>
          <p:cNvSpPr/>
          <p:nvPr/>
        </p:nvSpPr>
        <p:spPr>
          <a:xfrm>
            <a:off x="605195" y="3392805"/>
            <a:ext cx="25938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 Responsabilidad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605195" y="3976330"/>
            <a:ext cx="1342001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Prácticamente ninguna sobre la infraestructura. Solo usas y configuras el software.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05195" y="4512231"/>
            <a:ext cx="259389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Ejemplos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605195" y="5268635"/>
            <a:ext cx="21615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Productividad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05195" y="5711785"/>
            <a:ext cx="649914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Office 365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5195" y="6048851"/>
            <a:ext cx="649914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Workspace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5195" y="6498312"/>
            <a:ext cx="21615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CRM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605195" y="6941463"/>
            <a:ext cx="649914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Salesforce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33680" y="5268635"/>
            <a:ext cx="21615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Colaboración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33680" y="5711785"/>
            <a:ext cx="649914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Slack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33680" y="6048851"/>
            <a:ext cx="649914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Trello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33680" y="6498312"/>
            <a:ext cx="2161580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APIs de IA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533680" y="6941463"/>
            <a:ext cx="649914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Rekognition (análisis de imagen)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33680" y="7278529"/>
            <a:ext cx="649914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 API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353" y="733663"/>
            <a:ext cx="10012204" cy="653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¡Gamificación! Eres el Arquitecto Cloud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2353" y="1806059"/>
            <a:ext cx="1316569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los siguientes escenarios, elige el modelo de servicio más adecuado: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IaaS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PaaS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SaaS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32353" y="2376249"/>
            <a:ext cx="4249103" cy="5119568"/>
          </a:xfrm>
          <a:prstGeom prst="roundRect">
            <a:avLst>
              <a:gd name="adj" fmla="val 206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3"/>
          <p:cNvSpPr/>
          <p:nvPr/>
        </p:nvSpPr>
        <p:spPr>
          <a:xfrm>
            <a:off x="964406" y="2608302"/>
            <a:ext cx="3138726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 1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964406" y="3126105"/>
            <a:ext cx="3784997" cy="2008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"Un equipo de desarrollo móvil necesita una base de datos PostgreSQL. Quieren alta disponibilidad y backups automáticos, pero no tienen un administrador de bases de datos (DBA) en el equipo."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64406" y="5370314"/>
            <a:ext cx="3784997" cy="1893451"/>
          </a:xfrm>
          <a:prstGeom prst="roundRect">
            <a:avLst>
              <a:gd name="adj" fmla="val 4642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99" y="5684877"/>
            <a:ext cx="261461" cy="20919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644253" y="5631775"/>
            <a:ext cx="2895957" cy="1339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Respuesta correcta:</a:t>
            </a: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PaaS (dbPaaS como Amazon RDS o Azure Database for PostgreSQL)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90649" y="2376249"/>
            <a:ext cx="4249103" cy="5119568"/>
          </a:xfrm>
          <a:prstGeom prst="roundRect">
            <a:avLst>
              <a:gd name="adj" fmla="val 206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5422702" y="2608302"/>
            <a:ext cx="3138726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 2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5422702" y="3126105"/>
            <a:ext cx="3784997" cy="2008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"Una empresa de efectos especiales necesita renderizar escenas 3D usando un software propietario muy específico que solo funciona en una distribución de Linux concreta con drivers de GPU personalizados."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422702" y="5370314"/>
            <a:ext cx="3784997" cy="1893451"/>
          </a:xfrm>
          <a:prstGeom prst="roundRect">
            <a:avLst>
              <a:gd name="adj" fmla="val 4642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94" y="5684877"/>
            <a:ext cx="261461" cy="20919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102548" y="5631775"/>
            <a:ext cx="2895957" cy="1339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Respuesta correcta:</a:t>
            </a: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IaaS (Necesitan control total sobre la instancia EC2/VM y el SO)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9648944" y="2376249"/>
            <a:ext cx="4249103" cy="5119568"/>
          </a:xfrm>
          <a:prstGeom prst="roundRect">
            <a:avLst>
              <a:gd name="adj" fmla="val 206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 13"/>
          <p:cNvSpPr/>
          <p:nvPr/>
        </p:nvSpPr>
        <p:spPr>
          <a:xfrm>
            <a:off x="9880997" y="2608302"/>
            <a:ext cx="3138726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 3</a:t>
            </a:r>
            <a:endParaRPr lang="en-US" sz="2450" dirty="0"/>
          </a:p>
        </p:txBody>
      </p:sp>
      <p:sp>
        <p:nvSpPr>
          <p:cNvPr id="18" name="Text 14"/>
          <p:cNvSpPr/>
          <p:nvPr/>
        </p:nvSpPr>
        <p:spPr>
          <a:xfrm>
            <a:off x="9880997" y="3126105"/>
            <a:ext cx="3784997" cy="2008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"Un departamento de marketing quiere añadir a su web la funcionalidad de traducir comentarios de usuarios a varios idiomas en tiempo real, sin contratar a un equipo de NLP."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9880997" y="5370314"/>
            <a:ext cx="3784997" cy="1893451"/>
          </a:xfrm>
          <a:prstGeom prst="roundRect">
            <a:avLst>
              <a:gd name="adj" fmla="val 4642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190" y="5684877"/>
            <a:ext cx="261461" cy="209193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560844" y="5631775"/>
            <a:ext cx="2895957" cy="1339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Respuesta correcta:</a:t>
            </a: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SaaS (Usar una API como Amazon Translate o Google Translate API)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9920049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 de Despliegue: ¿Dónde Vive la Nube?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80118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 decisión define quién es el propietario de la infraestructura y dónde reside físicamente.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45" y="1831921"/>
            <a:ext cx="6061166" cy="60611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6537" y="2032278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Público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536537" y="2536031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infraestructura pertenece y es operada por un proveedor (AWS, Azure, GCP) y se comparte entre muchos clientes. Es el modelo más común.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36537" y="3477059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Privado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536537" y="3980812"/>
            <a:ext cx="6488311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infraestructura es de uso exclusivo para una sola organización. Puede estar en su propio centro de datos (</a:t>
            </a:r>
            <a:r>
              <a:rPr lang="en-US" sz="16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on-premise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o alojada por un tercero (</a:t>
            </a:r>
            <a:r>
              <a:rPr lang="en-US" sz="16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hosted private cloud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36537" y="4997130"/>
            <a:ext cx="2628305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Híbrido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536537" y="5500883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entorno que combina una nube pública y una nube privada, permitiendo que datos y aplicaciones se muevan entre ellas.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834" y="484465"/>
            <a:ext cx="7913132" cy="1098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Híbrido vs. Multicloud: Una Distinción Crucial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1834" y="1847136"/>
            <a:ext cx="791313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Son términos que a menudo se confunden, pero significan cosas diferentes.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01834" y="2501979"/>
            <a:ext cx="263759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Híbrido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101834" y="3007281"/>
            <a:ext cx="219801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Definición: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01834" y="3457694"/>
            <a:ext cx="3742134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 recursos </a:t>
            </a:r>
            <a:r>
              <a:rPr lang="en-US" sz="13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on-premise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(privados) con recursos de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proveedor de nube pública.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01834" y="4196120"/>
            <a:ext cx="219801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Objetivo: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101834" y="4646533"/>
            <a:ext cx="37421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Extender la infraestructura existente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01834" y="4989314"/>
            <a:ext cx="3742134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Mantener datos sensibles en local (soberanía de datos)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101834" y="5613440"/>
            <a:ext cx="37421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Recuperación ante desastres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0280452" y="2501979"/>
            <a:ext cx="263759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Multicloud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0280452" y="3007281"/>
            <a:ext cx="219801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Definición: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280452" y="3457694"/>
            <a:ext cx="3742134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 los servicios de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múltiples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proveedores de nube </a:t>
            </a:r>
            <a:r>
              <a:rPr lang="en-US" sz="13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pública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(ej. usar AWS para cómputo y GCP para Machine Learning).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10280452" y="4758809"/>
            <a:ext cx="219801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Objetivo: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80452" y="5209223"/>
            <a:ext cx="3742134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Evitar la dependencia de un solo proveedor (</a:t>
            </a:r>
            <a:r>
              <a:rPr lang="en-US" sz="13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vendor lock-in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10280452" y="5833348"/>
            <a:ext cx="3742134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Optimizar costes eligiendo el mejor servicio/precio para cada tarea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10280452" y="6457474"/>
            <a:ext cx="37421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Mejorar la resiliencia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6101834" y="6998018"/>
            <a:ext cx="7913132" cy="747117"/>
          </a:xfrm>
          <a:prstGeom prst="roundRect">
            <a:avLst>
              <a:gd name="adj" fmla="val 9885"/>
            </a:avLst>
          </a:prstGeom>
          <a:solidFill>
            <a:srgbClr val="C7C9E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570" y="7261979"/>
            <a:ext cx="219789" cy="175736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673096" y="7217688"/>
            <a:ext cx="716613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Importante:</a:t>
            </a: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Una arquitectura puede ser ambas cosas a la vez (híbrida y multicloud).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673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 de la Sesión de Hoy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3"/>
          <p:cNvSpPr/>
          <p:nvPr/>
        </p:nvSpPr>
        <p:spPr>
          <a:xfrm>
            <a:off x="793790" y="3196352"/>
            <a:ext cx="3263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Fundamentos del Cloud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¿Qué es realmente y de dónde viene? Los 5 principios NIST.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7"/>
          <p:cNvSpPr/>
          <p:nvPr/>
        </p:nvSpPr>
        <p:spPr>
          <a:xfrm>
            <a:off x="5216962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 de Servicio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espectro de control: IaaS, PaaS y SaaS.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1"/>
          <p:cNvSpPr/>
          <p:nvPr/>
        </p:nvSpPr>
        <p:spPr>
          <a:xfrm>
            <a:off x="9640133" y="3196352"/>
            <a:ext cx="3233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 de Despliegue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¿Dónde y cómo se despliega la nube? (Público, Privado, Híbrido, etc.).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5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Sinergia con la IA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núcleo de la asignatura. ¿Por qué se necesitan mutuamente?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Text 19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Ecosistema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Conociendo a los principales actores y sus consolas.</a:t>
            </a:r>
            <a:endParaRPr lang="en-US" sz="175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535" y="275503"/>
            <a:ext cx="2267288" cy="22672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992" y="706041"/>
            <a:ext cx="9547979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Uso para Híbrido y Multicloud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6992" y="1826181"/>
            <a:ext cx="312658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Uso Híbrido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1344097" y="2423517"/>
            <a:ext cx="3973354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Bursting (Ráfaga de Nube)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344097" y="2933700"/>
            <a:ext cx="5728216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Usar la nube pública para obtener capacidad de cómputo adicional cuando la demanda supera la capacidad del centro de datos privado.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344097" y="428779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Soberanía de Datos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344097" y="4797981"/>
            <a:ext cx="5728216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Procesar datos en la nube pública, pero almacenar los datos brutos y sensibles en la nube privada para cumplir con regulaciones (como GDPR).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344097" y="6152078"/>
            <a:ext cx="4152305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Recuperación ante Desastres (DR)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344097" y="6662261"/>
            <a:ext cx="5728216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Replicar sistemas críticos del centro de datos privado en la nube pública para una rápida recuperación en caso de fallo.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5708" y="1826181"/>
            <a:ext cx="3612713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Uso Multicloud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8212812" y="2423517"/>
            <a:ext cx="3377446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Mejor Servicio para la Tarea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8212812" y="2933700"/>
            <a:ext cx="5728216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Usar BigQuery de GCP para análisis de datos, los servicios de IA de Azure, y la infraestructura global de EC2 de AWS, todo en la misma aplicación.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212812" y="4287798"/>
            <a:ext cx="2647474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Negociación y Costes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8212812" y="4797981"/>
            <a:ext cx="5728216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Tener presencia en múltiples nubes da poder de negociación con los proveedores y permite optimizar costes.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212812" y="615207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Resiliencia Global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8212812" y="6662261"/>
            <a:ext cx="5728216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Distribución de cargas de trabajo críticas entre proveedores para minimizar el impacto de fallos regionales.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013" y="381833"/>
            <a:ext cx="6608802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Comunitario: El Modelo de Nicho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6013" y="1024057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Definición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86013" y="1492687"/>
            <a:ext cx="13658374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modelo menos común donde la infraestructura de la nube es compartida por varias organizaciones y apoya a una comunidad específica que tiene preocupaciones compartidas (por ejemplo, misión, requisitos de seguridad, política y consideraciones de cumplimiento).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86013" y="2231827"/>
            <a:ext cx="208299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Ejemplos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3" y="2648426"/>
            <a:ext cx="347067" cy="3470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86013" y="3168967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Gobierno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86013" y="3524726"/>
            <a:ext cx="6659880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nube compartida por diferentes agencias gubernamentales. AWS GovCloud o Azure Government son ejemplos comerciales de este concepto.</a:t>
            </a:r>
            <a:endParaRPr lang="en-US" sz="1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13" y="4246483"/>
            <a:ext cx="347067" cy="3470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86013" y="4767024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Investigación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486013" y="5122783"/>
            <a:ext cx="6659880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nube para un consorcio de universidades para compartir datasets y potencia de cómputo.</a:t>
            </a:r>
            <a:endParaRPr lang="en-US" sz="14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13" y="5622488"/>
            <a:ext cx="347067" cy="3470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6013" y="6143030"/>
            <a:ext cx="1735812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Finanzas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486013" y="6498788"/>
            <a:ext cx="6659880" cy="444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nube para que varios bancos procesen transacciones cumpliendo con normativas financieras específicas.</a:t>
            </a:r>
            <a:endParaRPr lang="en-US" sz="14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858" y="2132175"/>
            <a:ext cx="5881650" cy="5881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969" y="599956"/>
            <a:ext cx="8084344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Recap del Ciclo de Vida de IA/ML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4969" y="1632228"/>
            <a:ext cx="13220462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expertos en IA, conocéis este ciclo. Ahora, vamos a pensar en qué parte del ciclo se beneficia (o es directamente imposible sin) el cloud.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81896" y="3328511"/>
            <a:ext cx="381762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Ingesta y Preparación de Datos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04969" y="3764042"/>
            <a:ext cx="3994547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 almacenamiento masivo, escalable y barato.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78" y="2752844"/>
            <a:ext cx="4627126" cy="462712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362" y="3714929"/>
            <a:ext cx="301347" cy="3767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0765" y="2503408"/>
            <a:ext cx="3994666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Experimentación y Entrenamiento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930765" y="3253621"/>
            <a:ext cx="3994666" cy="1289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 acceso a potencia de cómputo masiva y hardware especializado (GPUs, TPUs), a menudo por cortos periodos de tiempo.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578" y="2752844"/>
            <a:ext cx="4627126" cy="462712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240" y="3446681"/>
            <a:ext cx="301347" cy="3767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31492" y="4844891"/>
            <a:ext cx="276201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Evaluación del Modelo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0031492" y="5280422"/>
            <a:ext cx="3893939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Necesita herramientas para versionar y comparar experimentos.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578" y="2752844"/>
            <a:ext cx="4627126" cy="4627126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9845" y="5156418"/>
            <a:ext cx="301347" cy="37671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30765" y="6227088"/>
            <a:ext cx="287476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 (Inferencia)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930765" y="6662618"/>
            <a:ext cx="3994666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 una infraestructura elástica y global para servir predicciones con baja latencia.</a:t>
            </a:r>
            <a:endParaRPr lang="en-US" sz="15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1578" y="2752844"/>
            <a:ext cx="4627126" cy="4627126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2650" y="6481227"/>
            <a:ext cx="301347" cy="37671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04969" y="5724168"/>
            <a:ext cx="3994547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Monitorización y Re-entrenamiento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04969" y="6474381"/>
            <a:ext cx="3994547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Necesita pipelines automatizados para detectar la degradación del modelo y re-entrenar con nuevos datos.</a:t>
            </a:r>
            <a:endParaRPr lang="en-US" sz="15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1578" y="2752844"/>
            <a:ext cx="4627126" cy="4627126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059" y="5590401"/>
            <a:ext cx="301347" cy="3767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933" y="329922"/>
            <a:ext cx="597396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Sinergia 1: La Sed Insaciable de Cómputo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19933" y="1004768"/>
            <a:ext cx="1800106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Problema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419933" y="1349692"/>
            <a:ext cx="6748939" cy="38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Entrenar un modelo de Deep Learning moderno (como un Transformer) puede requerir cientos de ExaFLOPs de computación. Hacer esto en local es inviable para casi todos.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19933" y="2236393"/>
            <a:ext cx="1800106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Solución Cloud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419933" y="2581317"/>
            <a:ext cx="2470428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Acceso a Hardware Especializado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419933" y="2888736"/>
            <a:ext cx="6748939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NVIDIA A100/H100. Disponibles en instancias como las P4d o P5 de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EC2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 las ND-series de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9933" y="3200725"/>
            <a:ext cx="6748939" cy="38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TPUs (Tensor Processing Units):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Hardware ASIC de Google, optimizado para TensorFlow/JAX. Disponible solo en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19933" y="3704643"/>
            <a:ext cx="6748939" cy="38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Chips Personalizados: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diseña sus propios chips para IA: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Trainium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(para entrenamiento) e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Inferentia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(para inferencia).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263" y="3090527"/>
            <a:ext cx="5058306" cy="505830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294625" y="4645018"/>
            <a:ext cx="1775698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de Pago por Uso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294625" y="4952437"/>
            <a:ext cx="6748939" cy="38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Necesitas entrenar un modelo durante 72 horas en un clúster de 8 GPUs. Lo alquilas, lo usas y lo apagas. El coste es una fracción minúscula de comprar ese hardware.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294625" y="5619680"/>
            <a:ext cx="6748939" cy="701516"/>
          </a:xfrm>
          <a:prstGeom prst="roundRect">
            <a:avLst>
              <a:gd name="adj" fmla="val 7185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es-ES" sz="360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044" y="8911709"/>
            <a:ext cx="149900" cy="11989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84316" y="5769460"/>
            <a:ext cx="6239351" cy="38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 Clave:</a:t>
            </a: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cloud democratiza el acceso a hardware especializado que de otra forma estaría fuera del alcance de la mayoría de las organizaciones.</a:t>
            </a:r>
            <a:endParaRPr 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7017"/>
            <a:ext cx="12039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Sinergia 2: El Océano de Datos (Data Lakes)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277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Problema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487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modelos de IA se alimentan de datos. A menudo, terabytes o petabytes de datos no estructurados (imágenes, texto, logs). Las bases de datos tradicionales no sirven.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03301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Solución Cloud: Almacenamiento de Objetos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558069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Concepto: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sistema de almacenamiento para guardar cantidades virtualmente ilimitadas de datos como "objetos" en "buckets" (contenedores). Es increíblemente barato, duradero y escalable.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17277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Servicios Clave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28248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AWS: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Simple Storage Service (S3).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estándar de facto de la industria.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6299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Azure: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Blob Storage.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721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GCP: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Cloud Storage.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618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Data Lake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599521" y="5313998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Data Lake es un repositorio centralizado que te permite almacenar todos tus datos estructurados y no estructurados a cualquier escala. Normalmente, se implementa sobre almacenamiento de objetos. S3 es el corazón de la mayoría de los Data Lakes en AWS.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414" y="798195"/>
            <a:ext cx="13011031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Sinergia 3: Plataformas de ML Gestionadas (PaaS para IA)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8414" y="1655088"/>
            <a:ext cx="277927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Problema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48414" y="2280285"/>
            <a:ext cx="1333357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Gestionar todo el ciclo de vida de ML es complejo (preparar datos, entrenar, desplegar, escalar, monitorizar). Hacerlo manualmente es propenso a errores.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48414" y="3150870"/>
            <a:ext cx="277927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Solución Cloud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648414" y="3776067"/>
            <a:ext cx="133335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Plataformas integradas que te dan herramientas para cada paso.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648414" y="4280773"/>
            <a:ext cx="4321016" cy="3150632"/>
          </a:xfrm>
          <a:prstGeom prst="roundRect">
            <a:avLst>
              <a:gd name="adj" fmla="val 247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Shape 6"/>
          <p:cNvSpPr/>
          <p:nvPr/>
        </p:nvSpPr>
        <p:spPr>
          <a:xfrm>
            <a:off x="671274" y="4303633"/>
            <a:ext cx="4275296" cy="555784"/>
          </a:xfrm>
          <a:prstGeom prst="roundRect">
            <a:avLst>
              <a:gd name="adj" fmla="val 906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977" y="4404003"/>
            <a:ext cx="277892" cy="34730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56536" y="5044678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Amazon SageMaker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856536" y="5445204"/>
            <a:ext cx="3904774" cy="1778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plataforma más completa de AWS. Ofrece desde notebooks Jupyter gestionados (SageMaker Studio) hasta entrenamiento distribuido, ajuste de hiperparámetros automático, y despliegue de modelos con un solo clic.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5154692" y="4280773"/>
            <a:ext cx="4321016" cy="3150632"/>
          </a:xfrm>
          <a:prstGeom prst="roundRect">
            <a:avLst>
              <a:gd name="adj" fmla="val 247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3" name="Shape 10"/>
          <p:cNvSpPr/>
          <p:nvPr/>
        </p:nvSpPr>
        <p:spPr>
          <a:xfrm>
            <a:off x="5177552" y="4303633"/>
            <a:ext cx="4275296" cy="555784"/>
          </a:xfrm>
          <a:prstGeom prst="roundRect">
            <a:avLst>
              <a:gd name="adj" fmla="val 906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254" y="4404003"/>
            <a:ext cx="277892" cy="34730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362813" y="5044678"/>
            <a:ext cx="2759154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Machine Learning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5362813" y="5445204"/>
            <a:ext cx="3904774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propuesta equivalente de Azure, con un fuerte enfoque en un diseñador visual (drag-and-drop) y MLOps.</a:t>
            </a:r>
            <a:endParaRPr lang="en-US" sz="1450" dirty="0"/>
          </a:p>
        </p:txBody>
      </p:sp>
      <p:sp>
        <p:nvSpPr>
          <p:cNvPr id="17" name="Shape 13"/>
          <p:cNvSpPr/>
          <p:nvPr/>
        </p:nvSpPr>
        <p:spPr>
          <a:xfrm>
            <a:off x="9660969" y="4280773"/>
            <a:ext cx="4321016" cy="3150632"/>
          </a:xfrm>
          <a:prstGeom prst="roundRect">
            <a:avLst>
              <a:gd name="adj" fmla="val 247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8" name="Shape 14"/>
          <p:cNvSpPr/>
          <p:nvPr/>
        </p:nvSpPr>
        <p:spPr>
          <a:xfrm>
            <a:off x="9683829" y="4303633"/>
            <a:ext cx="4275296" cy="555784"/>
          </a:xfrm>
          <a:prstGeom prst="roundRect">
            <a:avLst>
              <a:gd name="adj" fmla="val 906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2532" y="4404003"/>
            <a:ext cx="277892" cy="34730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69091" y="5044678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Vertex AI</a:t>
            </a:r>
            <a:endParaRPr lang="en-US" sz="1800" dirty="0"/>
          </a:p>
        </p:txBody>
      </p:sp>
      <p:sp>
        <p:nvSpPr>
          <p:cNvPr id="21" name="Text 16"/>
          <p:cNvSpPr/>
          <p:nvPr/>
        </p:nvSpPr>
        <p:spPr>
          <a:xfrm>
            <a:off x="9869091" y="5445204"/>
            <a:ext cx="3904774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plataforma unificada de GCP que combina los servicios de IA de Google, con potentes capacidades de AutoML.</a:t>
            </a:r>
            <a:endParaRPr lang="en-US" sz="14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611" y="398978"/>
            <a:ext cx="6373297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Sinergia 4: APIs de IA (SaaS para IA)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6611" y="1068229"/>
            <a:ext cx="2171224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Problema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06611" y="1556742"/>
            <a:ext cx="1361717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todas las empresas tienen el talento o los datos para entrenar sus propios modelos de visión por computador, NLP o reconocimiento de voz.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06611" y="2005370"/>
            <a:ext cx="2171224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Solución Cloud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06611" y="2446993"/>
            <a:ext cx="1361717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proveedores han entrenado modelos masivos de altísima calidad y los exponen como simples APIs de pago por uso. </a:t>
            </a:r>
            <a:b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Esto democratiza el acceso a la IA.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06611" y="3173549"/>
            <a:ext cx="250721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Ejemplos Comparativos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06611" y="3589673"/>
            <a:ext cx="2049185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Visión por Computador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06611" y="3960552"/>
            <a:ext cx="663201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Amazon Rekognition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06611" y="4242730"/>
            <a:ext cx="663201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Cognitive Services - Vision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506611" y="4524908"/>
            <a:ext cx="663201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Vision AI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06611" y="4901146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Traducción de Texto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506611" y="5272026"/>
            <a:ext cx="663201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Amazon Translate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506611" y="5554204"/>
            <a:ext cx="663201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Cognitive Services - Translator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506611" y="5836382"/>
            <a:ext cx="663201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Translation AI</a:t>
            </a: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7499390" y="3050977"/>
            <a:ext cx="6632019" cy="4616887"/>
          </a:xfrm>
          <a:prstGeom prst="roundRect">
            <a:avLst>
              <a:gd name="adj" fmla="val 131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5"/>
          <p:cNvSpPr/>
          <p:nvPr/>
        </p:nvSpPr>
        <p:spPr>
          <a:xfrm>
            <a:off x="7492246" y="3050977"/>
            <a:ext cx="6646307" cy="4616887"/>
          </a:xfrm>
          <a:prstGeom prst="roundRect">
            <a:avLst>
              <a:gd name="adj" fmla="val 47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6"/>
          <p:cNvSpPr/>
          <p:nvPr/>
        </p:nvSpPr>
        <p:spPr>
          <a:xfrm>
            <a:off x="7636907" y="3159443"/>
            <a:ext cx="6356985" cy="439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boto3# Crear clienterekognition = boto3.client('rekognition')# Analizar imagenresponse = rekognition.detect_labels( Image={ 'S3Object': { 'Bucket': 'mi-bucket', 'Name': 'imagen.jpg' } })# Ver resultadosfor label in response['Labels']: print(f"{label['Name']}: {label['Confidence']:.2f}%")</a:t>
            </a:r>
            <a:endParaRPr lang="en-US"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738188"/>
            <a:ext cx="8163758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MLOps: La Pieza Final del Puzzle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043" y="1690926"/>
            <a:ext cx="3090505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Definición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043" y="2386251"/>
            <a:ext cx="13188315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MLOps es a Machine Learning lo que DevOps es al desarrollo de software. Es un conjunto de prácticas que busca unificar el desarrollo de modelos de ML (ML) y su despliegue y operación (Ops).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043" y="3354348"/>
            <a:ext cx="357366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¿Cómo Ayuda el Cloud?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1043" y="4049673"/>
            <a:ext cx="1318831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cloud proporciona las herramientas para construir los pipelines de MLOps: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1043" y="4610933"/>
            <a:ext cx="4258747" cy="2880479"/>
          </a:xfrm>
          <a:prstGeom prst="roundRect">
            <a:avLst>
              <a:gd name="adj" fmla="val 300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Shape 6"/>
          <p:cNvSpPr/>
          <p:nvPr/>
        </p:nvSpPr>
        <p:spPr>
          <a:xfrm>
            <a:off x="721043" y="4610933"/>
            <a:ext cx="45720" cy="2880479"/>
          </a:xfrm>
          <a:prstGeom prst="roundRect">
            <a:avLst>
              <a:gd name="adj" fmla="val 1892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7"/>
          <p:cNvSpPr/>
          <p:nvPr/>
        </p:nvSpPr>
        <p:spPr>
          <a:xfrm>
            <a:off x="995601" y="483977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CI/CD para ML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95601" y="5285184"/>
            <a:ext cx="3755350" cy="1977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Servicios como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CodePipeline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DevOps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Build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pueden automatizar el re-entrenamiento y despliegue de modelos cuando llega nuevo código o nuevos datos.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85767" y="4610933"/>
            <a:ext cx="4258747" cy="2880479"/>
          </a:xfrm>
          <a:prstGeom prst="roundRect">
            <a:avLst>
              <a:gd name="adj" fmla="val 300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Shape 10"/>
          <p:cNvSpPr/>
          <p:nvPr/>
        </p:nvSpPr>
        <p:spPr>
          <a:xfrm>
            <a:off x="5185767" y="4610933"/>
            <a:ext cx="45720" cy="2880479"/>
          </a:xfrm>
          <a:prstGeom prst="roundRect">
            <a:avLst>
              <a:gd name="adj" fmla="val 1892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1"/>
          <p:cNvSpPr/>
          <p:nvPr/>
        </p:nvSpPr>
        <p:spPr>
          <a:xfrm>
            <a:off x="5460325" y="4839772"/>
            <a:ext cx="271331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Registros de Modelos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60325" y="5285184"/>
            <a:ext cx="3755350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SageMaker Model Registry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por ejemplo, permite versionar y catalogar los modelos entrenados antes de desplegarlos.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650492" y="4610933"/>
            <a:ext cx="4258747" cy="2880479"/>
          </a:xfrm>
          <a:prstGeom prst="roundRect">
            <a:avLst>
              <a:gd name="adj" fmla="val 300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6" name="Shape 14"/>
          <p:cNvSpPr/>
          <p:nvPr/>
        </p:nvSpPr>
        <p:spPr>
          <a:xfrm>
            <a:off x="9650492" y="4610933"/>
            <a:ext cx="45720" cy="2880479"/>
          </a:xfrm>
          <a:prstGeom prst="roundRect">
            <a:avLst>
              <a:gd name="adj" fmla="val 1892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5"/>
          <p:cNvSpPr/>
          <p:nvPr/>
        </p:nvSpPr>
        <p:spPr>
          <a:xfrm>
            <a:off x="9925050" y="483977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Monitorización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9925050" y="5285184"/>
            <a:ext cx="3755350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Herramientas como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SageMaker Model Monitor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detectan automáticamente el "drift" (cuando el rendimiento del modelo en producción se degrada).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175" y="353735"/>
            <a:ext cx="6544747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Los Tres Grandes: AWS vs. Azure vs. GCP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75" y="1093232"/>
            <a:ext cx="6708100" cy="67081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79744" y="1093232"/>
            <a:ext cx="6708100" cy="2062758"/>
          </a:xfrm>
          <a:prstGeom prst="roundRect">
            <a:avLst>
              <a:gd name="adj" fmla="val 261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7623572" y="1237059"/>
            <a:ext cx="2769037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 (Amazon Web Services)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623572" y="1606867"/>
            <a:ext cx="1608058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Posición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623572" y="1936433"/>
            <a:ext cx="6420445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líder indiscutible en cuota de mercado (~32%). El pionero.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623572" y="2270879"/>
            <a:ext cx="1608058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Fortalezas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623572" y="2600444"/>
            <a:ext cx="6420445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gama más amplia y madura de servicios, enorme comunidad, marketplace muy extenso. Dominante en startups y empresas "nacidas en la nube".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7479744" y="3284577"/>
            <a:ext cx="6708100" cy="2062758"/>
          </a:xfrm>
          <a:prstGeom prst="roundRect">
            <a:avLst>
              <a:gd name="adj" fmla="val 261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7623572" y="3428405"/>
            <a:ext cx="1929646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Microsoft Azure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623572" y="3798213"/>
            <a:ext cx="1608058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Posición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623572" y="4127778"/>
            <a:ext cx="6420445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segundo (~23%). Crecimiento muy rápido.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623572" y="4462224"/>
            <a:ext cx="1608058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Fortalezas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623572" y="4791789"/>
            <a:ext cx="6420445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perfecta con el ecosistema empresarial de Microsoft (Windows Server, Office 365, Active Directory). Muy fuerte en el sector corporativo y en soluciones híbridas.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7479744" y="5475923"/>
            <a:ext cx="6708100" cy="2062758"/>
          </a:xfrm>
          <a:prstGeom prst="roundRect">
            <a:avLst>
              <a:gd name="adj" fmla="val 261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7623572" y="5619750"/>
            <a:ext cx="2720697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GCP (Google Cloud Platform)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623572" y="5989558"/>
            <a:ext cx="1608058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Posición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7623572" y="6319123"/>
            <a:ext cx="6420445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tercero (~11%). Visto como el más innovador tecnológicamente.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7623572" y="6653570"/>
            <a:ext cx="1608058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Fortalezas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7623572" y="6983135"/>
            <a:ext cx="6420445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Liderazgo en Kubernetes (GKE), analítica de datos (BigQuery), redes y, por supuesto, IA/ML (TensorFlow, TPUs, Vertex AI).</a:t>
            </a:r>
            <a:endParaRPr lang="en-US" sz="1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322" y="378976"/>
            <a:ext cx="7857649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Navegando la Consola: Conceptos Universales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2322" y="1085255"/>
            <a:ext cx="1366575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Aunque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consola es diferente, todas comparten una estructura conceptual similar que debéis entender.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82322" y="1598533"/>
            <a:ext cx="2067401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Regiones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82322" y="1994654"/>
            <a:ext cx="6664762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ubicación geográfica física en el mundo donde agrupan centros de datos (ej: us-east-1 en N. Virginia, eu-west-1 en Irlanda). La elección de la región afecta a la latencia, el coste y la soberanía de los datos.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82322" y="2903331"/>
            <a:ext cx="3033593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Zonas de Disponibilidad (AZs)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482322" y="3299452"/>
            <a:ext cx="6664762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Región consta de múltiples AZs. Una AZ es uno o más centros de datos discretos con energía, refrigeración y redes redundantes. Están lo suficientemente cerca para tener baja latencia, pero lo suficientemente lejos para que un desastre en una no afecte a las otras.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89015" y="4334812"/>
            <a:ext cx="6458069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Diseñar para alta disponibilidad implica desplegar en múltiples AZs.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82322" y="4334812"/>
            <a:ext cx="15240" cy="220504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 sz="280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936" y="1475122"/>
            <a:ext cx="6664762" cy="666476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82322" y="4845717"/>
            <a:ext cx="2067401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Servicios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482322" y="5241838"/>
            <a:ext cx="6664762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lista de todos los productos (EC2, S3, RDS, etc.) que puedes usar. Cada servicio tiene su propia sección en la consola con opciones de configuración específicas.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773" y="365879"/>
            <a:ext cx="6635115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Computing: Definición y Evolución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665321" y="1197412"/>
            <a:ext cx="13499306" cy="425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"Un modelo para habilitar el acceso de red ubicuo, conveniente y bajo demanda a un conjunto compartido de recursos informáticos configurables que se pueden aprovisionar y liberar rápidamente con un mínimo esfuerzo de gestión o interacción con el proveedor de servicios".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65321" y="1772841"/>
            <a:ext cx="13499306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National Institute of Standards and Technology (NIST)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465773" y="1047750"/>
            <a:ext cx="15240" cy="1087636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4"/>
          <p:cNvSpPr/>
          <p:nvPr/>
        </p:nvSpPr>
        <p:spPr>
          <a:xfrm>
            <a:off x="465773" y="2218344"/>
            <a:ext cx="1996202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Evolución Histórica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3774529" y="2172381"/>
            <a:ext cx="55632" cy="5799524"/>
          </a:xfrm>
          <a:prstGeom prst="roundRect">
            <a:avLst>
              <a:gd name="adj" fmla="val 36677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6"/>
          <p:cNvSpPr/>
          <p:nvPr/>
        </p:nvSpPr>
        <p:spPr>
          <a:xfrm>
            <a:off x="3275588" y="4844288"/>
            <a:ext cx="399217" cy="15240"/>
          </a:xfrm>
          <a:prstGeom prst="roundRect">
            <a:avLst>
              <a:gd name="adj" fmla="val 36677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Text 9"/>
          <p:cNvSpPr/>
          <p:nvPr/>
        </p:nvSpPr>
        <p:spPr>
          <a:xfrm>
            <a:off x="4517550" y="3902034"/>
            <a:ext cx="2024658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Años 50-70: Mainframes IBM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404003" y="4120562"/>
            <a:ext cx="2678192" cy="638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Computación centralizada y compartida. El germen de la idea de "recursos compartidos".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3943767" y="5642722"/>
            <a:ext cx="399217" cy="15240"/>
          </a:xfrm>
          <a:prstGeom prst="roundRect">
            <a:avLst>
              <a:gd name="adj" fmla="val 36677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Text 14"/>
          <p:cNvSpPr/>
          <p:nvPr/>
        </p:nvSpPr>
        <p:spPr>
          <a:xfrm>
            <a:off x="1631902" y="4705329"/>
            <a:ext cx="1909167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Años 90: </a:t>
            </a:r>
            <a:r>
              <a:rPr lang="en-US" sz="13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Virtualización</a:t>
            </a: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21482" y="4936224"/>
            <a:ext cx="2678311" cy="638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VMware permite abstraer hardware del software, ejecutando múltiples "máquinas" en un solo servidor físico.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3275588" y="6330903"/>
            <a:ext cx="399217" cy="15240"/>
          </a:xfrm>
          <a:prstGeom prst="roundRect">
            <a:avLst>
              <a:gd name="adj" fmla="val 36677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1" name="Text 19"/>
          <p:cNvSpPr/>
          <p:nvPr/>
        </p:nvSpPr>
        <p:spPr>
          <a:xfrm>
            <a:off x="1009412" y="6234581"/>
            <a:ext cx="2134553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2006: Nacimiento de AWS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481013" y="6442464"/>
            <a:ext cx="2678192" cy="851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crea AWS para solucionar sus problemas de escalabilidad, lanzando S3 y EC2 y creando el mercado moderno de IaaS.</a:t>
            </a:r>
            <a:endParaRPr lang="en-US" sz="14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258" y="2203409"/>
            <a:ext cx="5584628" cy="5584626"/>
          </a:xfrm>
          <a:prstGeom prst="rect">
            <a:avLst/>
          </a:prstGeom>
        </p:spPr>
      </p:pic>
      <p:sp>
        <p:nvSpPr>
          <p:cNvPr id="24" name="Text 4">
            <a:extLst>
              <a:ext uri="{FF2B5EF4-FFF2-40B4-BE49-F238E27FC236}">
                <a16:creationId xmlns:a16="http://schemas.microsoft.com/office/drawing/2014/main" id="{18C38E2C-4CE6-06F7-11C7-869A5C568387}"/>
              </a:ext>
            </a:extLst>
          </p:cNvPr>
          <p:cNvSpPr/>
          <p:nvPr/>
        </p:nvSpPr>
        <p:spPr>
          <a:xfrm>
            <a:off x="4431089" y="2146190"/>
            <a:ext cx="1996202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Padre del Cloud</a:t>
            </a:r>
            <a:endParaRPr lang="en-US" sz="14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6190BD0-AE22-1562-69B7-AAD6FE335FA7}"/>
              </a:ext>
            </a:extLst>
          </p:cNvPr>
          <p:cNvSpPr txBox="1"/>
          <p:nvPr/>
        </p:nvSpPr>
        <p:spPr>
          <a:xfrm>
            <a:off x="4336330" y="2334598"/>
            <a:ext cx="28767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Inter Bold"/>
              </a:rPr>
              <a:t>John McCarthy (MIT, 1961) </a:t>
            </a:r>
            <a:br>
              <a:rPr lang="es-ES" sz="1400" dirty="0">
                <a:latin typeface="Inter Bold"/>
              </a:rPr>
            </a:br>
            <a:r>
              <a:rPr lang="es-ES" sz="1400" dirty="0">
                <a:latin typeface="Inter Bold"/>
              </a:rPr>
              <a:t>Fue pionero en IA y ya en 1961 predijo que </a:t>
            </a:r>
            <a:r>
              <a:rPr lang="es-ES" sz="1400" i="1" dirty="0">
                <a:latin typeface="Inter Bold"/>
              </a:rPr>
              <a:t>“la computación algún día podría organizarse como un servicio público”</a:t>
            </a:r>
            <a:r>
              <a:rPr lang="es-ES" sz="1400" dirty="0">
                <a:latin typeface="Inter Bold"/>
              </a:rPr>
              <a:t>, de forma similar a la electricidad o el agua.</a:t>
            </a: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36754571-C452-C084-6701-9E5CB90F61B6}"/>
              </a:ext>
            </a:extLst>
          </p:cNvPr>
          <p:cNvSpPr/>
          <p:nvPr/>
        </p:nvSpPr>
        <p:spPr>
          <a:xfrm>
            <a:off x="3652624" y="2114262"/>
            <a:ext cx="299442" cy="299442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 anchor="ctr" anchorCtr="0"/>
          <a:lstStyle/>
          <a:p>
            <a:r>
              <a:rPr lang="es-ES" b="1" dirty="0"/>
              <a:t>0</a:t>
            </a: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43A8DC89-F177-4365-D06D-A0B28617CA57}"/>
              </a:ext>
            </a:extLst>
          </p:cNvPr>
          <p:cNvSpPr/>
          <p:nvPr/>
        </p:nvSpPr>
        <p:spPr>
          <a:xfrm>
            <a:off x="3652624" y="2802853"/>
            <a:ext cx="299442" cy="299442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 anchor="ctr" anchorCtr="0"/>
          <a:lstStyle/>
          <a:p>
            <a:r>
              <a:rPr lang="es-ES" b="1" dirty="0"/>
              <a:t>1</a:t>
            </a: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19E33BF8-ABF3-ECAA-3395-5B88EE0BD4C0}"/>
              </a:ext>
            </a:extLst>
          </p:cNvPr>
          <p:cNvSpPr/>
          <p:nvPr/>
        </p:nvSpPr>
        <p:spPr>
          <a:xfrm>
            <a:off x="486337" y="2800413"/>
            <a:ext cx="1996202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s-ES" sz="1400" b="1" dirty="0"/>
              <a:t>J.C.R. Licklider (ARPANET, 1960s)</a:t>
            </a:r>
            <a:endParaRPr lang="en-US" sz="1400" b="1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85C6A9A-FF78-F086-31C9-6B45630D7701}"/>
              </a:ext>
            </a:extLst>
          </p:cNvPr>
          <p:cNvSpPr txBox="1"/>
          <p:nvPr/>
        </p:nvSpPr>
        <p:spPr>
          <a:xfrm>
            <a:off x="398514" y="2980550"/>
            <a:ext cx="28767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Inter Bold"/>
              </a:rPr>
              <a:t>Impulsor del concepto de </a:t>
            </a:r>
            <a:r>
              <a:rPr lang="es-ES" sz="1400" i="1" dirty="0" err="1">
                <a:latin typeface="Inter Bold"/>
              </a:rPr>
              <a:t>Intergalactic</a:t>
            </a:r>
            <a:r>
              <a:rPr lang="es-ES" sz="1400" i="1" dirty="0">
                <a:latin typeface="Inter Bold"/>
              </a:rPr>
              <a:t> </a:t>
            </a:r>
            <a:r>
              <a:rPr lang="es-ES" sz="1400" i="1" dirty="0" err="1">
                <a:latin typeface="Inter Bold"/>
              </a:rPr>
              <a:t>Computer</a:t>
            </a:r>
            <a:r>
              <a:rPr lang="es-ES" sz="1400" i="1" dirty="0">
                <a:latin typeface="Inter Bold"/>
              </a:rPr>
              <a:t> Network</a:t>
            </a:r>
            <a:r>
              <a:rPr lang="es-ES" sz="1400" dirty="0">
                <a:latin typeface="Inter Bold"/>
              </a:rPr>
              <a:t>, precursor de Internet.</a:t>
            </a:r>
            <a:br>
              <a:rPr lang="es-ES" sz="1400" dirty="0">
                <a:latin typeface="Inter Bold"/>
              </a:rPr>
            </a:br>
            <a:r>
              <a:rPr lang="es-ES" sz="1400" dirty="0">
                <a:latin typeface="Inter Bold"/>
              </a:rPr>
              <a:t>Sentó las bases de la idea de compartir recursos de cómputo a escala global.</a:t>
            </a:r>
          </a:p>
        </p:txBody>
      </p:sp>
      <p:sp>
        <p:nvSpPr>
          <p:cNvPr id="34" name="Shape 6">
            <a:extLst>
              <a:ext uri="{FF2B5EF4-FFF2-40B4-BE49-F238E27FC236}">
                <a16:creationId xmlns:a16="http://schemas.microsoft.com/office/drawing/2014/main" id="{7CF15B4C-B195-75C4-2DA7-317F0386AEFE}"/>
              </a:ext>
            </a:extLst>
          </p:cNvPr>
          <p:cNvSpPr/>
          <p:nvPr/>
        </p:nvSpPr>
        <p:spPr>
          <a:xfrm>
            <a:off x="3951619" y="2269122"/>
            <a:ext cx="399217" cy="15240"/>
          </a:xfrm>
          <a:prstGeom prst="roundRect">
            <a:avLst>
              <a:gd name="adj" fmla="val 36677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Shape 6">
            <a:extLst>
              <a:ext uri="{FF2B5EF4-FFF2-40B4-BE49-F238E27FC236}">
                <a16:creationId xmlns:a16="http://schemas.microsoft.com/office/drawing/2014/main" id="{A4885829-2A88-DD6A-7FB5-05F56B7A1148}"/>
              </a:ext>
            </a:extLst>
          </p:cNvPr>
          <p:cNvSpPr/>
          <p:nvPr/>
        </p:nvSpPr>
        <p:spPr>
          <a:xfrm>
            <a:off x="3252150" y="2937334"/>
            <a:ext cx="399217" cy="15240"/>
          </a:xfrm>
          <a:prstGeom prst="roundRect">
            <a:avLst>
              <a:gd name="adj" fmla="val 36677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6" name="Shape 7">
            <a:extLst>
              <a:ext uri="{FF2B5EF4-FFF2-40B4-BE49-F238E27FC236}">
                <a16:creationId xmlns:a16="http://schemas.microsoft.com/office/drawing/2014/main" id="{4092C426-B8E3-E748-3DC4-F287CAFF92AF}"/>
              </a:ext>
            </a:extLst>
          </p:cNvPr>
          <p:cNvSpPr/>
          <p:nvPr/>
        </p:nvSpPr>
        <p:spPr>
          <a:xfrm>
            <a:off x="3652624" y="3856255"/>
            <a:ext cx="299442" cy="299442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 anchor="ctr" anchorCtr="0"/>
          <a:lstStyle/>
          <a:p>
            <a:r>
              <a:rPr lang="es-ES" b="1" dirty="0"/>
              <a:t>2</a:t>
            </a:r>
          </a:p>
        </p:txBody>
      </p:sp>
      <p:sp>
        <p:nvSpPr>
          <p:cNvPr id="37" name="Shape 6">
            <a:extLst>
              <a:ext uri="{FF2B5EF4-FFF2-40B4-BE49-F238E27FC236}">
                <a16:creationId xmlns:a16="http://schemas.microsoft.com/office/drawing/2014/main" id="{A42E4B19-D20A-97C8-F4D3-CE1104E75ADD}"/>
              </a:ext>
            </a:extLst>
          </p:cNvPr>
          <p:cNvSpPr/>
          <p:nvPr/>
        </p:nvSpPr>
        <p:spPr>
          <a:xfrm>
            <a:off x="3960365" y="4005976"/>
            <a:ext cx="399217" cy="15240"/>
          </a:xfrm>
          <a:prstGeom prst="roundRect">
            <a:avLst>
              <a:gd name="adj" fmla="val 36677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365E00CA-4355-1E4E-1263-70EC16C16BE1}"/>
              </a:ext>
            </a:extLst>
          </p:cNvPr>
          <p:cNvSpPr/>
          <p:nvPr/>
        </p:nvSpPr>
        <p:spPr>
          <a:xfrm>
            <a:off x="3652624" y="4709243"/>
            <a:ext cx="299442" cy="299442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 anchor="ctr" anchorCtr="0"/>
          <a:lstStyle/>
          <a:p>
            <a:r>
              <a:rPr lang="es-ES" b="1" dirty="0"/>
              <a:t>3</a:t>
            </a:r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D6F0C9E2-21B5-B1DB-372D-4FEC83FA22B6}"/>
              </a:ext>
            </a:extLst>
          </p:cNvPr>
          <p:cNvSpPr/>
          <p:nvPr/>
        </p:nvSpPr>
        <p:spPr>
          <a:xfrm>
            <a:off x="3652624" y="5502795"/>
            <a:ext cx="299442" cy="299442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 anchor="ctr" anchorCtr="0"/>
          <a:lstStyle/>
          <a:p>
            <a:r>
              <a:rPr lang="es-ES" b="1" dirty="0"/>
              <a:t>4</a:t>
            </a:r>
          </a:p>
        </p:txBody>
      </p:sp>
      <p:sp>
        <p:nvSpPr>
          <p:cNvPr id="40" name="Text 14">
            <a:extLst>
              <a:ext uri="{FF2B5EF4-FFF2-40B4-BE49-F238E27FC236}">
                <a16:creationId xmlns:a16="http://schemas.microsoft.com/office/drawing/2014/main" id="{224FAABC-D526-D39F-85EB-A408D4B54742}"/>
              </a:ext>
            </a:extLst>
          </p:cNvPr>
          <p:cNvSpPr/>
          <p:nvPr/>
        </p:nvSpPr>
        <p:spPr>
          <a:xfrm>
            <a:off x="4388300" y="5538780"/>
            <a:ext cx="1909167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Salesforce (Marc Benioff, 1999)</a:t>
            </a:r>
            <a:endParaRPr lang="en-US" sz="1400" dirty="0"/>
          </a:p>
        </p:txBody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D7C7AD6E-0469-2D6F-69EE-FEF527696E02}"/>
              </a:ext>
            </a:extLst>
          </p:cNvPr>
          <p:cNvSpPr/>
          <p:nvPr/>
        </p:nvSpPr>
        <p:spPr>
          <a:xfrm>
            <a:off x="4390759" y="5788949"/>
            <a:ext cx="2678192" cy="638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s-ES" sz="1400" dirty="0"/>
              <a:t>Considerado el primer caso comercial de </a:t>
            </a:r>
            <a:r>
              <a:rPr lang="es-ES" sz="1400" i="1" dirty="0" err="1"/>
              <a:t>cloud</a:t>
            </a:r>
            <a:r>
              <a:rPr lang="es-ES" sz="1400" i="1" dirty="0"/>
              <a:t> SaaS, </a:t>
            </a:r>
            <a:r>
              <a:rPr lang="es-ES" sz="1400" dirty="0"/>
              <a:t>Introdujo el modelo de “</a:t>
            </a:r>
            <a:r>
              <a:rPr lang="es-ES" sz="1400" i="1" dirty="0"/>
              <a:t>software as a </a:t>
            </a:r>
            <a:r>
              <a:rPr lang="es-ES" sz="1400" i="1" dirty="0" err="1"/>
              <a:t>service</a:t>
            </a:r>
            <a:r>
              <a:rPr lang="es-ES" sz="1400" dirty="0"/>
              <a:t>” con CRM accesible desde un navegador</a:t>
            </a:r>
            <a:endParaRPr lang="en-US" sz="1400" dirty="0"/>
          </a:p>
        </p:txBody>
      </p:sp>
      <p:sp>
        <p:nvSpPr>
          <p:cNvPr id="42" name="Shape 7">
            <a:extLst>
              <a:ext uri="{FF2B5EF4-FFF2-40B4-BE49-F238E27FC236}">
                <a16:creationId xmlns:a16="http://schemas.microsoft.com/office/drawing/2014/main" id="{6C82646B-8F7D-0A64-7638-03CBFAB27FBE}"/>
              </a:ext>
            </a:extLst>
          </p:cNvPr>
          <p:cNvSpPr/>
          <p:nvPr/>
        </p:nvSpPr>
        <p:spPr>
          <a:xfrm>
            <a:off x="3652624" y="6191539"/>
            <a:ext cx="299442" cy="299442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 anchor="ctr" anchorCtr="0"/>
          <a:lstStyle/>
          <a:p>
            <a:r>
              <a:rPr lang="es-ES" b="1" dirty="0"/>
              <a:t>5</a:t>
            </a:r>
          </a:p>
        </p:txBody>
      </p:sp>
      <p:sp>
        <p:nvSpPr>
          <p:cNvPr id="43" name="Shape 7">
            <a:extLst>
              <a:ext uri="{FF2B5EF4-FFF2-40B4-BE49-F238E27FC236}">
                <a16:creationId xmlns:a16="http://schemas.microsoft.com/office/drawing/2014/main" id="{7023E56D-3C2D-58BA-F44B-87ED631E02D7}"/>
              </a:ext>
            </a:extLst>
          </p:cNvPr>
          <p:cNvSpPr/>
          <p:nvPr/>
        </p:nvSpPr>
        <p:spPr>
          <a:xfrm>
            <a:off x="3652624" y="6960520"/>
            <a:ext cx="299442" cy="299442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 anchor="ctr" anchorCtr="0"/>
          <a:lstStyle/>
          <a:p>
            <a:r>
              <a:rPr lang="es-ES" b="1" dirty="0"/>
              <a:t>6</a:t>
            </a:r>
          </a:p>
        </p:txBody>
      </p:sp>
      <p:sp>
        <p:nvSpPr>
          <p:cNvPr id="44" name="Shape 11">
            <a:extLst>
              <a:ext uri="{FF2B5EF4-FFF2-40B4-BE49-F238E27FC236}">
                <a16:creationId xmlns:a16="http://schemas.microsoft.com/office/drawing/2014/main" id="{4CB402FC-6CF3-7D45-8CA3-0ABFEB41E736}"/>
              </a:ext>
            </a:extLst>
          </p:cNvPr>
          <p:cNvSpPr/>
          <p:nvPr/>
        </p:nvSpPr>
        <p:spPr>
          <a:xfrm>
            <a:off x="3955947" y="7112257"/>
            <a:ext cx="399217" cy="15240"/>
          </a:xfrm>
          <a:prstGeom prst="roundRect">
            <a:avLst>
              <a:gd name="adj" fmla="val 36677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5" name="Text 14">
            <a:extLst>
              <a:ext uri="{FF2B5EF4-FFF2-40B4-BE49-F238E27FC236}">
                <a16:creationId xmlns:a16="http://schemas.microsoft.com/office/drawing/2014/main" id="{211706B1-D679-55C6-9FDB-16BE2634CD66}"/>
              </a:ext>
            </a:extLst>
          </p:cNvPr>
          <p:cNvSpPr/>
          <p:nvPr/>
        </p:nvSpPr>
        <p:spPr>
          <a:xfrm>
            <a:off x="4359582" y="7008315"/>
            <a:ext cx="1909167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(Eric Smidt y </a:t>
            </a:r>
            <a:r>
              <a:rPr lang="en-US" sz="1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Urs</a:t>
            </a: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1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Hölzle</a:t>
            </a: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2006-2008)</a:t>
            </a:r>
            <a:endParaRPr lang="en-US" sz="1400" dirty="0"/>
          </a:p>
        </p:txBody>
      </p:sp>
      <p:sp>
        <p:nvSpPr>
          <p:cNvPr id="46" name="Text 10">
            <a:extLst>
              <a:ext uri="{FF2B5EF4-FFF2-40B4-BE49-F238E27FC236}">
                <a16:creationId xmlns:a16="http://schemas.microsoft.com/office/drawing/2014/main" id="{3CB1269F-8A16-5A89-8C66-3AEE934296C7}"/>
              </a:ext>
            </a:extLst>
          </p:cNvPr>
          <p:cNvSpPr/>
          <p:nvPr/>
        </p:nvSpPr>
        <p:spPr>
          <a:xfrm>
            <a:off x="4359582" y="7243244"/>
            <a:ext cx="2678192" cy="638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s-ES" sz="1400" dirty="0"/>
              <a:t>Google App </a:t>
            </a:r>
            <a:r>
              <a:rPr lang="es-ES" sz="1400" dirty="0" err="1"/>
              <a:t>Engine</a:t>
            </a:r>
            <a:r>
              <a:rPr lang="es-ES" sz="1400" dirty="0"/>
              <a:t> (2008) introdujo un modelo </a:t>
            </a:r>
            <a:r>
              <a:rPr lang="es-ES" sz="1400" b="1" dirty="0"/>
              <a:t>PaaS</a:t>
            </a:r>
            <a:r>
              <a:rPr lang="es-ES" sz="1400" dirty="0"/>
              <a:t> que permitía desplegar aplicaciones sin preocuparse de la infraestructura.</a:t>
            </a:r>
            <a:endParaRPr lang="en-US" sz="1400" dirty="0"/>
          </a:p>
        </p:txBody>
      </p:sp>
      <p:sp>
        <p:nvSpPr>
          <p:cNvPr id="47" name="Shape 7">
            <a:extLst>
              <a:ext uri="{FF2B5EF4-FFF2-40B4-BE49-F238E27FC236}">
                <a16:creationId xmlns:a16="http://schemas.microsoft.com/office/drawing/2014/main" id="{DE818805-A1D3-6084-63FF-BC92C556BC5E}"/>
              </a:ext>
            </a:extLst>
          </p:cNvPr>
          <p:cNvSpPr/>
          <p:nvPr/>
        </p:nvSpPr>
        <p:spPr>
          <a:xfrm>
            <a:off x="3652624" y="7697581"/>
            <a:ext cx="299442" cy="299442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 anchor="ctr" anchorCtr="0"/>
          <a:lstStyle/>
          <a:p>
            <a:r>
              <a:rPr lang="es-ES" b="1" dirty="0"/>
              <a:t>7</a:t>
            </a:r>
          </a:p>
        </p:txBody>
      </p:sp>
      <p:sp>
        <p:nvSpPr>
          <p:cNvPr id="48" name="Shape 16">
            <a:extLst>
              <a:ext uri="{FF2B5EF4-FFF2-40B4-BE49-F238E27FC236}">
                <a16:creationId xmlns:a16="http://schemas.microsoft.com/office/drawing/2014/main" id="{27EFF5E6-6EA6-73BA-7D80-202C100ED370}"/>
              </a:ext>
            </a:extLst>
          </p:cNvPr>
          <p:cNvSpPr/>
          <p:nvPr/>
        </p:nvSpPr>
        <p:spPr>
          <a:xfrm>
            <a:off x="3261706" y="7852375"/>
            <a:ext cx="399217" cy="15240"/>
          </a:xfrm>
          <a:prstGeom prst="roundRect">
            <a:avLst>
              <a:gd name="adj" fmla="val 366773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9" name="Text 19">
            <a:extLst>
              <a:ext uri="{FF2B5EF4-FFF2-40B4-BE49-F238E27FC236}">
                <a16:creationId xmlns:a16="http://schemas.microsoft.com/office/drawing/2014/main" id="{CCB805C6-A12F-F084-98B2-DD199D1718D2}"/>
              </a:ext>
            </a:extLst>
          </p:cNvPr>
          <p:cNvSpPr/>
          <p:nvPr/>
        </p:nvSpPr>
        <p:spPr>
          <a:xfrm>
            <a:off x="995530" y="7756053"/>
            <a:ext cx="2134553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00"/>
              </a:lnSpc>
            </a:pPr>
            <a:r>
              <a:rPr lang="es-ES" sz="1400" b="1" dirty="0"/>
              <a:t>Microsoft Azure (Ray Ozzie, 2008)</a:t>
            </a:r>
            <a:endParaRPr lang="en-US" sz="14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751" y="885349"/>
            <a:ext cx="7338536" cy="59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y Conclusiones Clave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1751" y="1868924"/>
            <a:ext cx="431840" cy="431840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1295519" y="1934885"/>
            <a:ext cx="868918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Cloud Computing es un modelo operativo definido por 5 principios clave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295519" y="2349818"/>
            <a:ext cx="1266313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solo "ordenadores de otra persona". Los 5 principios NIST definen claramente qué es y qué no es cloud computing.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671751" y="3040737"/>
            <a:ext cx="431840" cy="431840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5"/>
          <p:cNvSpPr/>
          <p:nvPr/>
        </p:nvSpPr>
        <p:spPr>
          <a:xfrm>
            <a:off x="1295519" y="3106698"/>
            <a:ext cx="612052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paso de CAPEX a OPEX democratiza la innovación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295519" y="3521631"/>
            <a:ext cx="1266313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Convierte grandes inversiones iniciales en gastos operativos predecibles, permitiendo a startups competir con grandes empresas.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71751" y="4212550"/>
            <a:ext cx="431840" cy="431840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 8"/>
          <p:cNvSpPr/>
          <p:nvPr/>
        </p:nvSpPr>
        <p:spPr>
          <a:xfrm>
            <a:off x="1295519" y="4278511"/>
            <a:ext cx="812042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elección entre IaaS, PaaS y SaaS depende del control vs. velocidad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295519" y="4693444"/>
            <a:ext cx="1266313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más control (IaaS), más responsabilidad. A menos control (SaaS), mayor velocidad de desarrollo y menor responsabilidad operativa.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71751" y="5384363"/>
            <a:ext cx="431840" cy="431840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3" name="Text 11"/>
          <p:cNvSpPr/>
          <p:nvPr/>
        </p:nvSpPr>
        <p:spPr>
          <a:xfrm>
            <a:off x="1295519" y="5450324"/>
            <a:ext cx="389679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IA moderna depende del cloud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295519" y="5865257"/>
            <a:ext cx="1266313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obtener cómputo especializado (GPUs, TPUs), almacenamiento masivo (Data Lakes) y servicios gestionados (MLOps) a escala.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71751" y="6556177"/>
            <a:ext cx="431840" cy="431840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6" name="Text 14"/>
          <p:cNvSpPr/>
          <p:nvPr/>
        </p:nvSpPr>
        <p:spPr>
          <a:xfrm>
            <a:off x="1295519" y="6622137"/>
            <a:ext cx="459902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AWS, Azure y GCP dominan el mercado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295519" y="7037070"/>
            <a:ext cx="1266313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uno con sus propias fortalezas estratégicas. Comprender los conceptos de Región y AZ es fundamental para cualquier diseño.</a:t>
            </a:r>
            <a:endParaRPr 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021" y="428982"/>
            <a:ext cx="5395912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Preguntas y Próximos Pasos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6021" y="1306473"/>
            <a:ext cx="389417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Turno de Preguntas Abierto (Q&amp;A)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46021" y="1754981"/>
            <a:ext cx="657891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Aprovechad para resolver cualquier duda sobre los conceptos vistos hoy.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00" y="2154674"/>
            <a:ext cx="5974702" cy="59747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3082" y="1306473"/>
            <a:ext cx="2970609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Próxima Sesión (Sesión 2)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13082" y="1754981"/>
            <a:ext cx="4649748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Cómputo y Almacenamiento - Los Pilares de IaaS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13082" y="2154674"/>
            <a:ext cx="6578918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la próxima clase, nos arremangaremos. Haremos un </a:t>
            </a:r>
            <a:r>
              <a:rPr lang="en-US" sz="12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el servicio más fundamental: Amazon EC2. Lanzaremos nuestras primeras instancias, exploraremos los diferentes tipos de familias, y entenderemos el almacenamiento en bloque con EBS.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3082" y="3043714"/>
            <a:ext cx="6578918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También sentaremos las bases del almacenamiento de objetos con S3, el corazón de cualquier estrategia de datos para IA.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7513082" y="3718322"/>
            <a:ext cx="6578918" cy="1270992"/>
          </a:xfrm>
          <a:prstGeom prst="roundRect">
            <a:avLst>
              <a:gd name="adj" fmla="val 5156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54" y="3951923"/>
            <a:ext cx="195024" cy="15597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020050" y="3913227"/>
            <a:ext cx="591597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Videos recomendados: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8020050" y="4303157"/>
            <a:ext cx="591597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"AWS In 10 Minutes" (Por Fireship)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8020050" y="4607243"/>
            <a:ext cx="591597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"What is the Shared Responsibility Model?" (Canal Oficial de AWS)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896779"/>
            <a:ext cx="9656445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Los 5 Principios Fundamentales (NIST)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471" y="1947267"/>
            <a:ext cx="1319545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Estos cinco puntos no son opcionales. Si un servicio no cumple con los cinco, estrictamente hablando, no es "Cloud Computing".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7471" y="2813328"/>
            <a:ext cx="4261842" cy="2167533"/>
          </a:xfrm>
          <a:prstGeom prst="roundRect">
            <a:avLst>
              <a:gd name="adj" fmla="val 506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3"/>
          <p:cNvSpPr/>
          <p:nvPr/>
        </p:nvSpPr>
        <p:spPr>
          <a:xfrm>
            <a:off x="717471" y="2790468"/>
            <a:ext cx="4261842" cy="91440"/>
          </a:xfrm>
          <a:prstGeom prst="roundRect">
            <a:avLst>
              <a:gd name="adj" fmla="val 9416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4"/>
          <p:cNvSpPr/>
          <p:nvPr/>
        </p:nvSpPr>
        <p:spPr>
          <a:xfrm>
            <a:off x="2540853" y="2505908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5"/>
          <p:cNvSpPr/>
          <p:nvPr/>
        </p:nvSpPr>
        <p:spPr>
          <a:xfrm>
            <a:off x="2798966" y="2594194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45237" y="3325773"/>
            <a:ext cx="3458885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Autoservicio Bajo Demanda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45237" y="3769043"/>
            <a:ext cx="380630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usuario aprovisiona recursos sin intervención humana.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84219" y="2813328"/>
            <a:ext cx="4261842" cy="2167533"/>
          </a:xfrm>
          <a:prstGeom prst="roundRect">
            <a:avLst>
              <a:gd name="adj" fmla="val 506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9"/>
          <p:cNvSpPr/>
          <p:nvPr/>
        </p:nvSpPr>
        <p:spPr>
          <a:xfrm>
            <a:off x="5184219" y="2790468"/>
            <a:ext cx="4261842" cy="91440"/>
          </a:xfrm>
          <a:prstGeom prst="roundRect">
            <a:avLst>
              <a:gd name="adj" fmla="val 9416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10"/>
          <p:cNvSpPr/>
          <p:nvPr/>
        </p:nvSpPr>
        <p:spPr>
          <a:xfrm>
            <a:off x="7007602" y="2505908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1"/>
          <p:cNvSpPr/>
          <p:nvPr/>
        </p:nvSpPr>
        <p:spPr>
          <a:xfrm>
            <a:off x="7260070" y="2599165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11986" y="3325773"/>
            <a:ext cx="291048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Amplio Acceso a la Red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411986" y="3769043"/>
            <a:ext cx="380630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servicios están disponibles sobre la red a través de mecanismos estándar (APIs, web).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650968" y="2813328"/>
            <a:ext cx="4261842" cy="2167533"/>
          </a:xfrm>
          <a:prstGeom prst="roundRect">
            <a:avLst>
              <a:gd name="adj" fmla="val 506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5"/>
          <p:cNvSpPr/>
          <p:nvPr/>
        </p:nvSpPr>
        <p:spPr>
          <a:xfrm>
            <a:off x="9650968" y="2790468"/>
            <a:ext cx="4261842" cy="91440"/>
          </a:xfrm>
          <a:prstGeom prst="roundRect">
            <a:avLst>
              <a:gd name="adj" fmla="val 9416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6"/>
          <p:cNvSpPr/>
          <p:nvPr/>
        </p:nvSpPr>
        <p:spPr>
          <a:xfrm>
            <a:off x="11474351" y="2505908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Text 17"/>
          <p:cNvSpPr/>
          <p:nvPr/>
        </p:nvSpPr>
        <p:spPr>
          <a:xfrm>
            <a:off x="11708442" y="2602603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878735" y="3325773"/>
            <a:ext cx="3071455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Agrupación de Recursos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9878735" y="3769043"/>
            <a:ext cx="380630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proveedor agrupa sus recursos para servir a múltiples clientes (modelo </a:t>
            </a:r>
            <a:r>
              <a:rPr lang="en-US" sz="16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multi-tenant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17471" y="5493187"/>
            <a:ext cx="4261843" cy="1839516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3" name="Shape 21"/>
          <p:cNvSpPr/>
          <p:nvPr/>
        </p:nvSpPr>
        <p:spPr>
          <a:xfrm>
            <a:off x="717472" y="5470327"/>
            <a:ext cx="4261842" cy="91440"/>
          </a:xfrm>
          <a:prstGeom prst="roundRect">
            <a:avLst>
              <a:gd name="adj" fmla="val 9416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Shape 22"/>
          <p:cNvSpPr/>
          <p:nvPr/>
        </p:nvSpPr>
        <p:spPr>
          <a:xfrm>
            <a:off x="2543229" y="5185767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Text 23"/>
          <p:cNvSpPr/>
          <p:nvPr/>
        </p:nvSpPr>
        <p:spPr>
          <a:xfrm>
            <a:off x="2798966" y="5271016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945237" y="600563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Rápida Elasticidad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45238" y="6448901"/>
            <a:ext cx="403407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Capacidad de escalar recursos hacia arriba y hacia abajo, de forma rápida y, a menudo, automática.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207080" y="600563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Servicio Medido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5207080" y="6448901"/>
            <a:ext cx="423898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uso de recursos se mide, controla y reporta. Pagas por lo que usas.</a:t>
            </a:r>
            <a:endParaRPr lang="en-US" sz="1600" dirty="0"/>
          </a:p>
        </p:txBody>
      </p:sp>
      <p:sp>
        <p:nvSpPr>
          <p:cNvPr id="34" name="Shape 9">
            <a:extLst>
              <a:ext uri="{FF2B5EF4-FFF2-40B4-BE49-F238E27FC236}">
                <a16:creationId xmlns:a16="http://schemas.microsoft.com/office/drawing/2014/main" id="{DDE61A7A-0D74-D55F-97AD-B5C3FF8C8799}"/>
              </a:ext>
            </a:extLst>
          </p:cNvPr>
          <p:cNvSpPr/>
          <p:nvPr/>
        </p:nvSpPr>
        <p:spPr>
          <a:xfrm>
            <a:off x="5161316" y="5471405"/>
            <a:ext cx="4261842" cy="91440"/>
          </a:xfrm>
          <a:prstGeom prst="roundRect">
            <a:avLst>
              <a:gd name="adj" fmla="val 9416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5" name="Shape 10">
            <a:extLst>
              <a:ext uri="{FF2B5EF4-FFF2-40B4-BE49-F238E27FC236}">
                <a16:creationId xmlns:a16="http://schemas.microsoft.com/office/drawing/2014/main" id="{2C0E4F68-9945-CA70-5B40-12001D19D72E}"/>
              </a:ext>
            </a:extLst>
          </p:cNvPr>
          <p:cNvSpPr/>
          <p:nvPr/>
        </p:nvSpPr>
        <p:spPr>
          <a:xfrm>
            <a:off x="6984699" y="5186845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6" name="Text 11">
            <a:extLst>
              <a:ext uri="{FF2B5EF4-FFF2-40B4-BE49-F238E27FC236}">
                <a16:creationId xmlns:a16="http://schemas.microsoft.com/office/drawing/2014/main" id="{B022AD61-558F-553C-EC16-0B50874A7DA5}"/>
              </a:ext>
            </a:extLst>
          </p:cNvPr>
          <p:cNvSpPr/>
          <p:nvPr/>
        </p:nvSpPr>
        <p:spPr>
          <a:xfrm>
            <a:off x="7237167" y="5280102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900" dirty="0"/>
          </a:p>
        </p:txBody>
      </p:sp>
      <p:sp>
        <p:nvSpPr>
          <p:cNvPr id="37" name="Shape 15">
            <a:extLst>
              <a:ext uri="{FF2B5EF4-FFF2-40B4-BE49-F238E27FC236}">
                <a16:creationId xmlns:a16="http://schemas.microsoft.com/office/drawing/2014/main" id="{E4E28599-263B-182E-B23C-5B0241A40D16}"/>
              </a:ext>
            </a:extLst>
          </p:cNvPr>
          <p:cNvSpPr/>
          <p:nvPr/>
        </p:nvSpPr>
        <p:spPr>
          <a:xfrm>
            <a:off x="9654011" y="5459856"/>
            <a:ext cx="4261842" cy="91440"/>
          </a:xfrm>
          <a:prstGeom prst="roundRect">
            <a:avLst>
              <a:gd name="adj" fmla="val 9416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s-E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Shape 16">
            <a:extLst>
              <a:ext uri="{FF2B5EF4-FFF2-40B4-BE49-F238E27FC236}">
                <a16:creationId xmlns:a16="http://schemas.microsoft.com/office/drawing/2014/main" id="{8A0C62FE-6067-2B7C-0368-DB5516E4635B}"/>
              </a:ext>
            </a:extLst>
          </p:cNvPr>
          <p:cNvSpPr/>
          <p:nvPr/>
        </p:nvSpPr>
        <p:spPr>
          <a:xfrm>
            <a:off x="11477394" y="5175296"/>
            <a:ext cx="614958" cy="614958"/>
          </a:xfrm>
          <a:prstGeom prst="roundRect">
            <a:avLst>
              <a:gd name="adj" fmla="val 148693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s-E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E0110BD4-77F7-4D62-D79D-204710B63549}"/>
              </a:ext>
            </a:extLst>
          </p:cNvPr>
          <p:cNvSpPr/>
          <p:nvPr/>
        </p:nvSpPr>
        <p:spPr>
          <a:xfrm>
            <a:off x="11711485" y="5271991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</a:rPr>
              <a:t>6</a:t>
            </a:r>
            <a:endParaRPr lang="en-US" sz="1900" dirty="0"/>
          </a:p>
        </p:txBody>
      </p:sp>
      <p:sp>
        <p:nvSpPr>
          <p:cNvPr id="40" name="Text 30">
            <a:extLst>
              <a:ext uri="{FF2B5EF4-FFF2-40B4-BE49-F238E27FC236}">
                <a16:creationId xmlns:a16="http://schemas.microsoft.com/office/drawing/2014/main" id="{50EDE2C1-08AE-505D-573A-3B79DF05EF77}"/>
              </a:ext>
            </a:extLst>
          </p:cNvPr>
          <p:cNvSpPr/>
          <p:nvPr/>
        </p:nvSpPr>
        <p:spPr>
          <a:xfrm>
            <a:off x="9650968" y="600563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Resilencia</a:t>
            </a:r>
            <a:endParaRPr lang="en-US" sz="2000" dirty="0"/>
          </a:p>
        </p:txBody>
      </p:sp>
      <p:sp>
        <p:nvSpPr>
          <p:cNvPr id="41" name="Text 31">
            <a:extLst>
              <a:ext uri="{FF2B5EF4-FFF2-40B4-BE49-F238E27FC236}">
                <a16:creationId xmlns:a16="http://schemas.microsoft.com/office/drawing/2014/main" id="{CB8D7EA9-466F-F462-DBD5-37D14B881AD2}"/>
              </a:ext>
            </a:extLst>
          </p:cNvPr>
          <p:cNvSpPr/>
          <p:nvPr/>
        </p:nvSpPr>
        <p:spPr>
          <a:xfrm>
            <a:off x="9650968" y="6448901"/>
            <a:ext cx="423898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Garantizar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disponibilidad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recursos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la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tolerancia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fallos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24x7 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través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la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redundancia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064"/>
            <a:ext cx="107196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Principios 1 &amp; 2: Acceso y Autoservicio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9819"/>
            <a:ext cx="459402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Autoservicio Bajo Demanda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Antes: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9306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Necesitabas un servidor. Abrías un ticket, esperabas a que el equipo de IT lo comprara, lo instalara en el rack, lo cableara y le instalara un SO. Proceso de semanas o meses.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71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Ahora: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85263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Entras a la consola de AWS, haces unos clics, y en menos de 2 minutos tienes una Máquina Virtual funcionando. Esto cambia radicalmente la velocidad de innovación.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359819"/>
            <a:ext cx="38657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Amplio Acceso a la Red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0119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recursos se gestionan a través de protocolos estándar (HTTP/S). Puedes hacerlo desde: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9418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consola web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840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Interfaz de Línea de Comandos (CLI) en tu terminal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61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Programáticamente usando un Kit de Desarrollo de Software (SDK) en Python, Java, etc.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7560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Esto permite la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automatización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(Infraestructura como Código).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755213"/>
            <a:ext cx="131418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Principios 3 &amp; 4: Elasticidad y Recursos Compartidos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4260" y="2615803"/>
            <a:ext cx="6311622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Agrupación de Recursos (Multi-tenancy)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4260" y="3625691"/>
            <a:ext cx="631162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Tus datos y VMs comparten la misma infraestructura física (servidores, redes) que los de otros clientes, pero están lógicamente aislados y seguros.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063228" y="4885373"/>
            <a:ext cx="599265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como un edificio de apartamentos: compartes la estructura, pero tienes tu propio piso con tu propia llave.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4260" y="4885373"/>
            <a:ext cx="22860" cy="680323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5"/>
          <p:cNvSpPr/>
          <p:nvPr/>
        </p:nvSpPr>
        <p:spPr>
          <a:xfrm>
            <a:off x="744260" y="5804892"/>
            <a:ext cx="631162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Esto permite economías de escala masivas para el proveedor, lo que se traduce en precios más bajos para ti.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2138" y="2615803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Rápida Elasticidad</a:t>
            </a:r>
            <a:endParaRPr lang="en-US" sz="2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138" y="3253621"/>
            <a:ext cx="1063228" cy="199072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858012" y="3466267"/>
            <a:ext cx="36542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Escalado Vertical (Scale Up)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858012" y="4011216"/>
            <a:ext cx="503574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Aumentar la potencia de una instancia (más CPU, más RAM). Ej: Cambiar una instancia t2.micro a una t2.large en AWS.</a:t>
            </a:r>
            <a:endParaRPr lang="en-US" sz="16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138" y="5244346"/>
            <a:ext cx="1063228" cy="199072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858012" y="5456992"/>
            <a:ext cx="4097774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Escalado Horizontal (Scale Out)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8858012" y="6001941"/>
            <a:ext cx="503574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Añadir más instancias. Ej: Pasar de 2 servidores web a 10 durante un pico de tráfico. El cloud brilla aquí, especialmente con el auto-scaling.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1118"/>
            <a:ext cx="737961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Principio 5: El Modelo de "Utility Computing"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2321" y="995243"/>
            <a:ext cx="3288268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Servicio Medido (Pay-as-you-go)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72321" y="1450657"/>
            <a:ext cx="13685758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el cambio de paradigma más importante a nivel financiero.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4727" y="1970246"/>
            <a:ext cx="13483352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la electricidad. No construyes tu propia central eléctrica. Te conectas a la red, usas la electricidad que necesitas y pagas solo por los kilovatios-hora consumidos.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72321" y="1818442"/>
            <a:ext cx="15240" cy="519589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5"/>
          <p:cNvSpPr/>
          <p:nvPr/>
        </p:nvSpPr>
        <p:spPr>
          <a:xfrm>
            <a:off x="472321" y="2624733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Ejemplos en Cloud: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72321" y="2970490"/>
            <a:ext cx="6678216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EC2 (Cómputo):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Pagas por segundo/hora que la instancia está encendida.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72321" y="3233618"/>
            <a:ext cx="6678216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S3 (Almacenamiento):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Pagas por Gigabyte almacenado al mes.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72321" y="3496747"/>
            <a:ext cx="6678216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Lambda (Serverless):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Pagas por milisegundo de ejecución y número de peticiones.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07" y="2338031"/>
            <a:ext cx="5675210" cy="5675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9B29-82B1-55C6-75A0-9F16FC80B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99872A2-5397-951E-40B9-2D34166CAE6C}"/>
              </a:ext>
            </a:extLst>
          </p:cNvPr>
          <p:cNvSpPr/>
          <p:nvPr/>
        </p:nvSpPr>
        <p:spPr>
          <a:xfrm>
            <a:off x="744260" y="755213"/>
            <a:ext cx="131418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Principio 6: </a:t>
            </a:r>
            <a:r>
              <a:rPr lang="en-US" sz="41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Confiabilidad</a:t>
            </a:r>
            <a:endParaRPr lang="en-US" sz="41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149D4AA-55F4-F602-CA06-828F1760C6BB}"/>
              </a:ext>
            </a:extLst>
          </p:cNvPr>
          <p:cNvSpPr/>
          <p:nvPr/>
        </p:nvSpPr>
        <p:spPr>
          <a:xfrm>
            <a:off x="744260" y="2615803"/>
            <a:ext cx="6311622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 err="1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Resiliencia</a:t>
            </a:r>
            <a:endParaRPr lang="en-US" sz="25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C07F6F7-ACAC-AA9D-343C-5E4BEAA2ED94}"/>
              </a:ext>
            </a:extLst>
          </p:cNvPr>
          <p:cNvSpPr/>
          <p:nvPr/>
        </p:nvSpPr>
        <p:spPr>
          <a:xfrm>
            <a:off x="744260" y="3625691"/>
            <a:ext cx="631162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650"/>
              </a:lnSpc>
            </a:pPr>
            <a:r>
              <a:rPr lang="es-ES" sz="1600" dirty="0"/>
              <a:t>La capacidad de un sistema Cloud para resistir fallos, adaptarse a interrupciones y recuperarse rápidamente, manteniendo la disponibilidad y continuidad del servicio.</a:t>
            </a:r>
            <a:endParaRPr lang="en-US" sz="16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08C4231-6742-87AD-96AD-3641B05F993E}"/>
              </a:ext>
            </a:extLst>
          </p:cNvPr>
          <p:cNvSpPr/>
          <p:nvPr/>
        </p:nvSpPr>
        <p:spPr>
          <a:xfrm>
            <a:off x="1063228" y="4885373"/>
            <a:ext cx="599265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s-ES" sz="1600" dirty="0"/>
              <a:t>Un sistema resiliente no es aquel que nunca falla, sino aquel que sigue funcionando o se recupera sin impacto crítico para el usuario.</a:t>
            </a:r>
            <a:endParaRPr lang="en-US" sz="165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982B4452-357D-C94F-657C-BDDD7DF038AB}"/>
              </a:ext>
            </a:extLst>
          </p:cNvPr>
          <p:cNvSpPr/>
          <p:nvPr/>
        </p:nvSpPr>
        <p:spPr>
          <a:xfrm>
            <a:off x="744260" y="4885373"/>
            <a:ext cx="22860" cy="680323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93081B1-05AC-5D34-05B6-2C1E3632FD42}"/>
              </a:ext>
            </a:extLst>
          </p:cNvPr>
          <p:cNvSpPr/>
          <p:nvPr/>
        </p:nvSpPr>
        <p:spPr>
          <a:xfrm>
            <a:off x="744260" y="5804892"/>
            <a:ext cx="631162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Redundancia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IT en la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misma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nube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diferentes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nubes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pero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diferentes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localizaciones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físicas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5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FD61075-0193-4BED-E810-C618AE96E464}"/>
              </a:ext>
            </a:extLst>
          </p:cNvPr>
          <p:cNvSpPr/>
          <p:nvPr/>
        </p:nvSpPr>
        <p:spPr>
          <a:xfrm>
            <a:off x="8127050" y="2888479"/>
            <a:ext cx="5255664" cy="797243"/>
          </a:xfrm>
          <a:prstGeom prst="roundRect">
            <a:avLst/>
          </a:prstGeom>
          <a:solidFill>
            <a:srgbClr val="E5E5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Tolerancia a Fallos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0DABCF1-77A1-3D59-0262-0DBA91E11B23}"/>
              </a:ext>
            </a:extLst>
          </p:cNvPr>
          <p:cNvSpPr/>
          <p:nvPr/>
        </p:nvSpPr>
        <p:spPr>
          <a:xfrm>
            <a:off x="8127050" y="3848933"/>
            <a:ext cx="5255664" cy="797243"/>
          </a:xfrm>
          <a:prstGeom prst="roundRect">
            <a:avLst/>
          </a:prstGeom>
          <a:solidFill>
            <a:srgbClr val="E5E5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Redundancia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32A9E5E-B16F-6E7A-DF2F-1F4EBF16144B}"/>
              </a:ext>
            </a:extLst>
          </p:cNvPr>
          <p:cNvSpPr/>
          <p:nvPr/>
        </p:nvSpPr>
        <p:spPr>
          <a:xfrm>
            <a:off x="8127050" y="4826912"/>
            <a:ext cx="5255664" cy="797243"/>
          </a:xfrm>
          <a:prstGeom prst="roundRect">
            <a:avLst/>
          </a:prstGeom>
          <a:solidFill>
            <a:srgbClr val="E5E5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Recuperación Automática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529EEC2-1C7E-DE1E-6F8F-C519A8FAD630}"/>
              </a:ext>
            </a:extLst>
          </p:cNvPr>
          <p:cNvSpPr/>
          <p:nvPr/>
        </p:nvSpPr>
        <p:spPr>
          <a:xfrm>
            <a:off x="8127050" y="5804892"/>
            <a:ext cx="5255664" cy="797243"/>
          </a:xfrm>
          <a:prstGeom prst="roundRect">
            <a:avLst/>
          </a:prstGeom>
          <a:solidFill>
            <a:srgbClr val="E5E5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Disponibilidad Continua</a:t>
            </a:r>
          </a:p>
        </p:txBody>
      </p:sp>
    </p:spTree>
    <p:extLst>
      <p:ext uri="{BB962C8B-B14F-4D97-AF65-F5344CB8AC3E}">
        <p14:creationId xmlns:p14="http://schemas.microsoft.com/office/powerpoint/2010/main" val="408561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992" y="547568"/>
            <a:ext cx="7750016" cy="1244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 CAPEX a OPEX: Un Cambio Fundamental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6992" y="2290048"/>
            <a:ext cx="3632121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CAPEX (Capital Expenditure)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96992" y="3235881"/>
            <a:ext cx="3632121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Gasto de capital. La compra de activos físicos (servidores, routers, edificios).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6992" y="4370903"/>
            <a:ext cx="3632121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una gran inversión inicial, con riesgo de: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6992" y="5187315"/>
            <a:ext cx="3632121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Sobreaprovisionar (comprar de más "por si acaso")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6992" y="5894189"/>
            <a:ext cx="36321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Infraaprovisionar (quedarse corto)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2508" y="2290048"/>
            <a:ext cx="4321492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OPEX (Operational Expenditure)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4822508" y="3235881"/>
            <a:ext cx="3632121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Gasto operativo. El gasto del día a día (electricidad, salarios, y... ¡servicios en la nube!).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2508" y="4370903"/>
            <a:ext cx="3632121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Impacto: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cloud convierte el enorme gasto de CAPEX de montar un centro de datos en un gasto de OPEX predecible y variable.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121235" y="5869305"/>
            <a:ext cx="3333393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Esto democratiza el acceso a la infraestructura de nivel mundial. Una startup puede usar la misma tecnología que Netflix desde el primer día.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822508" y="5869305"/>
            <a:ext cx="22860" cy="1593056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6277</TotalTime>
  <Words>4140</Words>
  <Application>Microsoft Office PowerPoint</Application>
  <PresentationFormat>Personalizado</PresentationFormat>
  <Paragraphs>440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9" baseType="lpstr">
      <vt:lpstr>Aptos</vt:lpstr>
      <vt:lpstr>Inter</vt:lpstr>
      <vt:lpstr>Inter Bold</vt:lpstr>
      <vt:lpstr>Inter Light</vt:lpstr>
      <vt:lpstr>Arial</vt:lpstr>
      <vt:lpstr>Calibri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Virgilio Gilart</dc:creator>
  <cp:lastModifiedBy>alumno</cp:lastModifiedBy>
  <cp:revision>11</cp:revision>
  <dcterms:created xsi:type="dcterms:W3CDTF">2025-08-22T14:59:56Z</dcterms:created>
  <dcterms:modified xsi:type="dcterms:W3CDTF">2025-09-10T08:57:50Z</dcterms:modified>
</cp:coreProperties>
</file>